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layout1.xml" ContentType="application/vnd.openxmlformats-officedocument.drawingml.diagramLayou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14"/>
  </p:notesMasterIdLst>
  <p:sldIdLst>
    <p:sldId id="256" r:id="rId2"/>
    <p:sldId id="293" r:id="rId3"/>
    <p:sldId id="294" r:id="rId4"/>
    <p:sldId id="286" r:id="rId5"/>
    <p:sldId id="284" r:id="rId6"/>
    <p:sldId id="295" r:id="rId7"/>
    <p:sldId id="296" r:id="rId8"/>
    <p:sldId id="282" r:id="rId9"/>
    <p:sldId id="297" r:id="rId10"/>
    <p:sldId id="300" r:id="rId11"/>
    <p:sldId id="298" r:id="rId12"/>
    <p:sldId id="26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44"/>
    <a:srgbClr val="8585D4"/>
    <a:srgbClr val="FF5B00"/>
    <a:srgbClr val="000068"/>
    <a:srgbClr val="000066"/>
    <a:srgbClr val="000099"/>
    <a:srgbClr val="008E40"/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7" autoAdjust="0"/>
    <p:restoredTop sz="84943" autoAdjust="0"/>
  </p:normalViewPr>
  <p:slideViewPr>
    <p:cSldViewPr>
      <p:cViewPr>
        <p:scale>
          <a:sx n="110" d="100"/>
          <a:sy n="110" d="100"/>
        </p:scale>
        <p:origin x="312" y="5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pavel\Desktop\&#1055;&#1072;&#1096;&#1077;%20&#1076;&#1083;&#1103;%20&#1087;&#1088;&#1077;&#1079;&#1077;&#1085;&#1090;&#1072;&#1094;&#1080;&#1080;\&#1058;&#1072;&#1073;&#1083;&#1080;&#1094;&#1099;%20-%20&#1056;&#1077;&#1081;&#1090;&#1080;&#1085;&#1075;%20&#1040;&#1057;%202q2014%20RNC%20Pharm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5.2878485298033413E-2"/>
          <c:y val="0.12852230739142784"/>
          <c:w val="0.91387272243143525"/>
          <c:h val="0.71045434760526527"/>
        </c:manualLayout>
      </c:layout>
      <c:area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Доля, %, 1-3 кв. 2014 г.</c:v>
                </c:pt>
              </c:strCache>
            </c:strRef>
          </c:tx>
          <c:spPr>
            <a:solidFill>
              <a:srgbClr val="FF5B00"/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2.9139274380141352E-2"/>
                  <c:y val="-0.12737782221728436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-0.1641214247799628"/>
                </c:manualLayout>
              </c:layout>
              <c:showVal val="1"/>
            </c:dLbl>
            <c:dLbl>
              <c:idx val="2"/>
              <c:layout>
                <c:manualLayout>
                  <c:x val="5.623303779142187E-17"/>
                  <c:y val="-0.22291118888024808"/>
                </c:manualLayout>
              </c:layout>
              <c:showVal val="1"/>
            </c:dLbl>
            <c:dLbl>
              <c:idx val="3"/>
              <c:layout>
                <c:manualLayout>
                  <c:x val="-3.06729204001488E-3"/>
                  <c:y val="-0.28415052648471156"/>
                </c:manualLayout>
              </c:layout>
              <c:showVal val="1"/>
            </c:dLbl>
            <c:dLbl>
              <c:idx val="4"/>
              <c:layout>
                <c:manualLayout>
                  <c:x val="-2.3004690300111468E-2"/>
                  <c:y val="-0.34049071708081846"/>
                </c:manualLayout>
              </c:layout>
              <c:showVal val="1"/>
            </c:dLbl>
            <c:spPr>
              <a:solidFill>
                <a:srgbClr val="FF5B00"/>
              </a:solidFill>
            </c:spPr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ТОП-5</c:v>
                </c:pt>
                <c:pt idx="1">
                  <c:v>ТОП-10</c:v>
                </c:pt>
                <c:pt idx="2">
                  <c:v>ТОП-20</c:v>
                </c:pt>
                <c:pt idx="3">
                  <c:v>ТОП-50</c:v>
                </c:pt>
                <c:pt idx="4">
                  <c:v>ТОП-100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12.897199322798899</c:v>
                </c:pt>
                <c:pt idx="1">
                  <c:v>20.557420744196865</c:v>
                </c:pt>
                <c:pt idx="2">
                  <c:v>27.279979223291505</c:v>
                </c:pt>
                <c:pt idx="3">
                  <c:v>36.988308235916151</c:v>
                </c:pt>
                <c:pt idx="4">
                  <c:v>42.321067378874773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Доля, %, 1-3 кв. 2013 г.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2.9139153620612201E-2"/>
                  <c:y val="-7.8386545013517023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-0.12492824871310607"/>
                </c:manualLayout>
              </c:layout>
              <c:showVal val="1"/>
            </c:dLbl>
            <c:dLbl>
              <c:idx val="2"/>
              <c:layout>
                <c:manualLayout>
                  <c:x val="5.623303779142187E-17"/>
                  <c:y val="-0.18616758631756974"/>
                </c:manualLayout>
              </c:layout>
              <c:showVal val="1"/>
            </c:dLbl>
            <c:dLbl>
              <c:idx val="3"/>
              <c:layout>
                <c:manualLayout>
                  <c:x val="-3.06729204001488E-3"/>
                  <c:y val="-0.25230607093039048"/>
                </c:manualLayout>
              </c:layout>
              <c:showVal val="1"/>
            </c:dLbl>
            <c:dLbl>
              <c:idx val="4"/>
              <c:layout>
                <c:manualLayout>
                  <c:x val="-2.3004690300111468E-2"/>
                  <c:y val="-0.29149924699724739"/>
                </c:manualLayout>
              </c:layout>
              <c:showVal val="1"/>
            </c:dLbl>
            <c:spPr>
              <a:solidFill>
                <a:srgbClr val="002060"/>
              </a:solidFill>
            </c:spPr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ТОП-5</c:v>
                </c:pt>
                <c:pt idx="1">
                  <c:v>ТОП-10</c:v>
                </c:pt>
                <c:pt idx="2">
                  <c:v>ТОП-20</c:v>
                </c:pt>
                <c:pt idx="3">
                  <c:v>ТОП-50</c:v>
                </c:pt>
                <c:pt idx="4">
                  <c:v>ТОП-100</c:v>
                </c:pt>
              </c:strCache>
            </c:strRef>
          </c:cat>
          <c:val>
            <c:numRef>
              <c:f>Лист1!$C$2:$C$6</c:f>
              <c:numCache>
                <c:formatCode>0.0</c:formatCode>
                <c:ptCount val="5"/>
                <c:pt idx="0">
                  <c:v>12.294673276659799</c:v>
                </c:pt>
                <c:pt idx="1">
                  <c:v>18.657290396444314</c:v>
                </c:pt>
                <c:pt idx="2">
                  <c:v>24.973113762552956</c:v>
                </c:pt>
                <c:pt idx="3">
                  <c:v>34.014299658241193</c:v>
                </c:pt>
                <c:pt idx="4">
                  <c:v>39.695883571287538</c:v>
                </c:pt>
              </c:numCache>
            </c:numRef>
          </c:val>
        </c:ser>
        <c:axId val="89651456"/>
        <c:axId val="93536256"/>
      </c:areaChart>
      <c:catAx>
        <c:axId val="89651456"/>
        <c:scaling>
          <c:orientation val="minMax"/>
        </c:scaling>
        <c:axPos val="b"/>
        <c:numFmt formatCode="General" sourceLinked="1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3536256"/>
        <c:crosses val="autoZero"/>
        <c:auto val="1"/>
        <c:lblAlgn val="ctr"/>
        <c:lblOffset val="100"/>
      </c:catAx>
      <c:valAx>
        <c:axId val="93536256"/>
        <c:scaling>
          <c:orientation val="minMax"/>
        </c:scaling>
        <c:delete val="1"/>
        <c:axPos val="l"/>
        <c:numFmt formatCode="0.0" sourceLinked="1"/>
        <c:majorTickMark val="none"/>
        <c:tickLblPos val="none"/>
        <c:crossAx val="8965145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Динамика </a:t>
            </a:r>
          </a:p>
          <a:p>
            <a:pPr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средних </a:t>
            </a:r>
            <a:endParaRPr lang="en-US" sz="2000" dirty="0" smtClean="0">
              <a:solidFill>
                <a:srgbClr val="002060"/>
              </a:solidFill>
            </a:endParaRPr>
          </a:p>
          <a:p>
            <a:pPr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цен, </a:t>
            </a:r>
            <a:r>
              <a:rPr lang="en-US" sz="2000" dirty="0" smtClean="0">
                <a:solidFill>
                  <a:srgbClr val="002060"/>
                </a:solidFill>
              </a:rPr>
              <a:t>RUR</a:t>
            </a:r>
            <a:endParaRPr lang="ru-RU" sz="2000" dirty="0">
              <a:solidFill>
                <a:srgbClr val="002060"/>
              </a:solidFill>
            </a:endParaRPr>
          </a:p>
        </c:rich>
      </c:tx>
      <c:layout>
        <c:manualLayout>
          <c:xMode val="edge"/>
          <c:yMode val="edge"/>
          <c:x val="2.4780601575215281E-2"/>
          <c:y val="0.34507035450167378"/>
        </c:manualLayout>
      </c:layout>
      <c:overlay val="1"/>
    </c:title>
    <c:plotArea>
      <c:layout>
        <c:manualLayout>
          <c:layoutTarget val="inner"/>
          <c:xMode val="edge"/>
          <c:yMode val="edge"/>
          <c:x val="0.25684559814334884"/>
          <c:y val="0.11478136702110199"/>
          <c:w val="0.73179756348953273"/>
          <c:h val="0.64557138578805251"/>
        </c:manualLayout>
      </c:layout>
      <c:bar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Розница</c:v>
                </c:pt>
              </c:strCache>
            </c:strRef>
          </c:tx>
          <c:spPr>
            <a:solidFill>
              <a:srgbClr val="000044"/>
            </a:solidFill>
            <a:ln>
              <a:noFill/>
            </a:ln>
          </c:spPr>
          <c:dLbls>
            <c:dLbl>
              <c:idx val="1"/>
              <c:layout>
                <c:manualLayout>
                  <c:x val="-2.8758812092107172E-3"/>
                  <c:y val="-1.4508358705724389E-4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8.5349028862112541E-4"/>
                  <c:y val="9.1246052308099966E-4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rgbClr val="000066"/>
              </a:solidFill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Лист1!$B$1:$D$1</c:f>
              <c:strCache>
                <c:ptCount val="3"/>
                <c:pt idx="0">
                  <c:v>2012</c:v>
                </c:pt>
                <c:pt idx="1">
                  <c:v>2013</c:v>
                </c:pt>
                <c:pt idx="2">
                  <c:v>1-3 кв. 2014</c:v>
                </c:pt>
              </c:strCache>
            </c:strRef>
          </c:cat>
          <c:val>
            <c:numRef>
              <c:f>Лист1!$B$2:$D$2</c:f>
              <c:numCache>
                <c:formatCode>General</c:formatCode>
                <c:ptCount val="3"/>
                <c:pt idx="0">
                  <c:v>118.6</c:v>
                </c:pt>
                <c:pt idx="1">
                  <c:v>134.69999999999999</c:v>
                </c:pt>
                <c:pt idx="2">
                  <c:v>145.80000000000001</c:v>
                </c:pt>
              </c:numCache>
            </c:numRef>
          </c:val>
        </c:ser>
        <c:dLbls>
          <c:showVal val="1"/>
        </c:dLbls>
        <c:gapWidth val="100"/>
        <c:axId val="100574336"/>
        <c:axId val="100575872"/>
      </c:barChart>
      <c:catAx>
        <c:axId val="100574336"/>
        <c:scaling>
          <c:orientation val="minMax"/>
        </c:scaling>
        <c:axPos val="b"/>
        <c:numFmt formatCode="General" sourceLinked="0"/>
        <c:majorTickMark val="none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sz="1600" b="1">
                <a:solidFill>
                  <a:srgbClr val="000066"/>
                </a:solidFill>
              </a:defRPr>
            </a:pPr>
            <a:endParaRPr lang="ru-RU"/>
          </a:p>
        </c:txPr>
        <c:crossAx val="100575872"/>
        <c:crosses val="autoZero"/>
        <c:auto val="1"/>
        <c:lblAlgn val="ctr"/>
        <c:lblOffset val="100"/>
      </c:catAx>
      <c:valAx>
        <c:axId val="100575872"/>
        <c:scaling>
          <c:orientation val="minMax"/>
        </c:scaling>
        <c:delete val="1"/>
        <c:axPos val="l"/>
        <c:numFmt formatCode="General" sourceLinked="1"/>
        <c:tickLblPos val="none"/>
        <c:crossAx val="100574336"/>
        <c:crossesAt val="1"/>
        <c:crossBetween val="between"/>
      </c:valAx>
    </c:plotArea>
    <c:legend>
      <c:legendPos val="b"/>
      <c:layout>
        <c:manualLayout>
          <c:xMode val="edge"/>
          <c:yMode val="edge"/>
          <c:x val="0.53669927896369185"/>
          <c:y val="0.89249473488452968"/>
          <c:w val="0.14936137439942349"/>
          <c:h val="0.10641661796032324"/>
        </c:manualLayout>
      </c:layout>
      <c:txPr>
        <a:bodyPr/>
        <a:lstStyle/>
        <a:p>
          <a:pPr>
            <a:defRPr sz="1800" b="1">
              <a:solidFill>
                <a:srgbClr val="002060"/>
              </a:solidFill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>
                <a:solidFill>
                  <a:srgbClr val="FF5B00"/>
                </a:solidFill>
              </a:defRPr>
            </a:pPr>
            <a:r>
              <a:rPr lang="ru-RU" sz="2000" dirty="0" smtClean="0">
                <a:solidFill>
                  <a:srgbClr val="FF5B00"/>
                </a:solidFill>
              </a:rPr>
              <a:t>Прирост </a:t>
            </a:r>
          </a:p>
          <a:p>
            <a:pPr>
              <a:defRPr>
                <a:solidFill>
                  <a:srgbClr val="FF5B00"/>
                </a:solidFill>
              </a:defRPr>
            </a:pPr>
            <a:r>
              <a:rPr lang="ru-RU" sz="2000" dirty="0" smtClean="0">
                <a:solidFill>
                  <a:srgbClr val="FF5B00"/>
                </a:solidFill>
              </a:rPr>
              <a:t>рынка</a:t>
            </a:r>
            <a:r>
              <a:rPr lang="ru-RU" sz="2000" baseline="0" dirty="0" smtClean="0">
                <a:solidFill>
                  <a:srgbClr val="FF5B00"/>
                </a:solidFill>
              </a:rPr>
              <a:t> </a:t>
            </a:r>
            <a:endParaRPr lang="en-US" sz="2000" baseline="0" dirty="0" smtClean="0">
              <a:solidFill>
                <a:srgbClr val="FF5B00"/>
              </a:solidFill>
            </a:endParaRPr>
          </a:p>
          <a:p>
            <a:pPr>
              <a:defRPr>
                <a:solidFill>
                  <a:srgbClr val="FF5B00"/>
                </a:solidFill>
              </a:defRPr>
            </a:pPr>
            <a:r>
              <a:rPr lang="ru-RU" sz="2000" baseline="0" dirty="0" smtClean="0">
                <a:solidFill>
                  <a:srgbClr val="FF5B00"/>
                </a:solidFill>
              </a:rPr>
              <a:t>в упаковках, </a:t>
            </a:r>
          </a:p>
          <a:p>
            <a:pPr>
              <a:defRPr>
                <a:solidFill>
                  <a:srgbClr val="FF5B00"/>
                </a:solidFill>
              </a:defRPr>
            </a:pPr>
            <a:r>
              <a:rPr lang="ru-RU" sz="2000" baseline="0" dirty="0" smtClean="0">
                <a:solidFill>
                  <a:srgbClr val="FF5B00"/>
                </a:solidFill>
              </a:rPr>
              <a:t>%</a:t>
            </a:r>
            <a:endParaRPr lang="ru-RU" sz="2000" dirty="0">
              <a:solidFill>
                <a:srgbClr val="FF5B00"/>
              </a:solidFill>
            </a:endParaRPr>
          </a:p>
        </c:rich>
      </c:tx>
      <c:layout>
        <c:manualLayout>
          <c:xMode val="edge"/>
          <c:yMode val="edge"/>
          <c:x val="6.2835678436378188E-3"/>
          <c:y val="0.32413815882319374"/>
        </c:manualLayout>
      </c:layout>
      <c:overlay val="1"/>
    </c:title>
    <c:plotArea>
      <c:layout>
        <c:manualLayout>
          <c:layoutTarget val="inner"/>
          <c:xMode val="edge"/>
          <c:yMode val="edge"/>
          <c:x val="0.19677142523499011"/>
          <c:y val="3.437500000000001E-2"/>
          <c:w val="0.80322857476500986"/>
          <c:h val="0.7445150098425195"/>
        </c:manualLayout>
      </c:layout>
      <c:lineChart>
        <c:grouping val="standard"/>
        <c:ser>
          <c:idx val="1"/>
          <c:order val="0"/>
          <c:tx>
            <c:strRef>
              <c:f>Лист1!#ССЫЛКА!</c:f>
              <c:strCache>
                <c:ptCount val="1"/>
                <c:pt idx="0">
                  <c:v>#REF!</c:v>
                </c:pt>
              </c:strCache>
            </c:strRef>
          </c:tx>
          <c:spPr>
            <a:ln w="38100">
              <a:solidFill>
                <a:srgbClr val="8585D4"/>
              </a:solidFill>
            </a:ln>
          </c:spPr>
          <c:marker>
            <c:symbol val="none"/>
          </c:marker>
          <c:dLbls>
            <c:delete val="1"/>
          </c:dLbls>
          <c:val>
            <c:numRef>
              <c:f>Лист1!#ССЫЛКА!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1"/>
        </c:ser>
        <c:ser>
          <c:idx val="2"/>
          <c:order val="1"/>
          <c:tx>
            <c:strRef>
              <c:f>Лист1!#ССЫЛКА!</c:f>
              <c:strCache>
                <c:ptCount val="1"/>
                <c:pt idx="0">
                  <c:v>#REF!</c:v>
                </c:pt>
              </c:strCache>
            </c:strRef>
          </c:tx>
          <c:spPr>
            <a:ln w="38100">
              <a:solidFill>
                <a:srgbClr val="FB5B00"/>
              </a:solidFill>
            </a:ln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5021656150127679E-2"/>
                  <c:y val="7.8651170890922023E-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rgbClr val="FB5B00"/>
              </a:solidFill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Лист1!#ССЫЛКА!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1"/>
        </c:ser>
        <c:ser>
          <c:idx val="3"/>
          <c:order val="2"/>
          <c:tx>
            <c:strRef>
              <c:f>Лист1!$B$1</c:f>
              <c:strCache>
                <c:ptCount val="1"/>
                <c:pt idx="0">
                  <c:v>Розница</c:v>
                </c:pt>
              </c:strCache>
            </c:strRef>
          </c:tx>
          <c:spPr>
            <a:ln w="38100">
              <a:solidFill>
                <a:srgbClr val="FF5B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1426791504896227E-2"/>
                  <c:y val="0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519733825249842E-2"/>
                  <c:y val="9.5334752595057116E-3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2000"/>
                      <a:t>-</a:t>
                    </a:r>
                    <a:r>
                      <a:rPr lang="en-US" smtClean="0"/>
                      <a:t>0,</a:t>
                    </a:r>
                    <a:r>
                      <a:rPr lang="ru-RU" smtClean="0"/>
                      <a:t>8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dLblPos val="ctr"/>
              <c:showVal val="1"/>
            </c:dLbl>
            <c:spPr>
              <a:solidFill>
                <a:srgbClr val="FF5B00"/>
              </a:solidFill>
            </c:spPr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Лист1!$B$2:$B$5</c:f>
              <c:numCache>
                <c:formatCode>0.0%</c:formatCode>
                <c:ptCount val="4"/>
                <c:pt idx="0">
                  <c:v>-2.6634651705729224E-2</c:v>
                </c:pt>
                <c:pt idx="1">
                  <c:v>-3.6007472615832606E-2</c:v>
                </c:pt>
                <c:pt idx="2">
                  <c:v>-4.1942802725584063E-3</c:v>
                </c:pt>
              </c:numCache>
            </c:numRef>
          </c:val>
          <c:smooth val="1"/>
        </c:ser>
        <c:dLbls>
          <c:showVal val="1"/>
        </c:dLbls>
        <c:marker val="1"/>
        <c:axId val="101708544"/>
        <c:axId val="101710080"/>
      </c:lineChart>
      <c:catAx>
        <c:axId val="101708544"/>
        <c:scaling>
          <c:orientation val="minMax"/>
        </c:scaling>
        <c:axPos val="b"/>
        <c:maj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">
                <a:solidFill>
                  <a:schemeClr val="bg1"/>
                </a:solidFill>
              </a:defRPr>
            </a:pPr>
            <a:endParaRPr lang="ru-RU"/>
          </a:p>
        </c:txPr>
        <c:crossAx val="101710080"/>
        <c:crosses val="autoZero"/>
        <c:auto val="1"/>
        <c:lblAlgn val="ctr"/>
        <c:lblOffset val="500"/>
      </c:catAx>
      <c:valAx>
        <c:axId val="101710080"/>
        <c:scaling>
          <c:orientation val="minMax"/>
          <c:max val="0"/>
          <c:min val="-4.0000000000000022E-2"/>
        </c:scaling>
        <c:delete val="1"/>
        <c:axPos val="l"/>
        <c:numFmt formatCode="General" sourceLinked="1"/>
        <c:tickLblPos val="none"/>
        <c:crossAx val="10170854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8671600061305124"/>
          <c:y val="2.8820144582836611E-2"/>
          <c:w val="0.79631821925617263"/>
          <c:h val="0.85762246377640361"/>
        </c:manualLayout>
      </c:layout>
      <c:barChart>
        <c:barDir val="bar"/>
        <c:grouping val="percentStacked"/>
        <c:ser>
          <c:idx val="0"/>
          <c:order val="0"/>
          <c:tx>
            <c:strRef>
              <c:f>'[Таблицы - Рейтинг АС 2q2014 RNC Pharma.xlsx]Рис. 1'!$C$1</c:f>
              <c:strCache>
                <c:ptCount val="1"/>
                <c:pt idx="0">
                  <c:v>Нелекарственный ассортимент</c:v>
                </c:pt>
              </c:strCache>
            </c:strRef>
          </c:tx>
          <c:spPr>
            <a:solidFill>
              <a:srgbClr val="00B0F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'[Таблицы - Рейтинг АС 2q2014 RNC Pharma.xlsx]Рис. 1'!$A$2:$B$9</c:f>
              <c:multiLvlStrCache>
                <c:ptCount val="8"/>
                <c:lvl>
                  <c:pt idx="0">
                    <c:v>1-3 кв. 2013 г.</c:v>
                  </c:pt>
                  <c:pt idx="1">
                    <c:v>1-3 кв. 2014 г.</c:v>
                  </c:pt>
                  <c:pt idx="2">
                    <c:v>1-3 кв. 2013 г.</c:v>
                  </c:pt>
                  <c:pt idx="3">
                    <c:v>1-3 кв. 2014 г.</c:v>
                  </c:pt>
                  <c:pt idx="4">
                    <c:v>1-3 кв. 2013 г.</c:v>
                  </c:pt>
                  <c:pt idx="5">
                    <c:v>1-3 кв. 2014 г.</c:v>
                  </c:pt>
                  <c:pt idx="6">
                    <c:v>1-3 кв. 2013 г.</c:v>
                  </c:pt>
                  <c:pt idx="7">
                    <c:v>1-3 кв. 2014 г.</c:v>
                  </c:pt>
                </c:lvl>
                <c:lvl>
                  <c:pt idx="0">
                    <c:v>Аптечные ассоциации</c:v>
                  </c:pt>
                  <c:pt idx="2">
                    <c:v>Локальные</c:v>
                  </c:pt>
                  <c:pt idx="4">
                    <c:v>Мультирегиональные</c:v>
                  </c:pt>
                  <c:pt idx="6">
                    <c:v>Федеральные</c:v>
                  </c:pt>
                </c:lvl>
              </c:multiLvlStrCache>
            </c:multiLvlStrRef>
          </c:cat>
          <c:val>
            <c:numRef>
              <c:f>'[Таблицы - Рейтинг АС 2q2014 RNC Pharma.xlsx]Рис. 1'!$C$2:$C$9</c:f>
              <c:numCache>
                <c:formatCode>0.0</c:formatCode>
                <c:ptCount val="8"/>
                <c:pt idx="0">
                  <c:v>30.234888969028091</c:v>
                </c:pt>
                <c:pt idx="1">
                  <c:v>29.235575992947826</c:v>
                </c:pt>
                <c:pt idx="2">
                  <c:v>20.595972327320986</c:v>
                </c:pt>
                <c:pt idx="3">
                  <c:v>23.045091458075287</c:v>
                </c:pt>
                <c:pt idx="4">
                  <c:v>23.97229792852113</c:v>
                </c:pt>
                <c:pt idx="5">
                  <c:v>24.257096671522007</c:v>
                </c:pt>
                <c:pt idx="6">
                  <c:v>23.826986995037693</c:v>
                </c:pt>
                <c:pt idx="7">
                  <c:v>25.379730435648774</c:v>
                </c:pt>
              </c:numCache>
            </c:numRef>
          </c:val>
        </c:ser>
        <c:ser>
          <c:idx val="1"/>
          <c:order val="1"/>
          <c:tx>
            <c:strRef>
              <c:f>'[Таблицы - Рейтинг АС 2q2014 RNC Pharma.xlsx]Рис. 1'!$D$1</c:f>
              <c:strCache>
                <c:ptCount val="1"/>
                <c:pt idx="0">
                  <c:v>RX ассортимент ЛС</c:v>
                </c:pt>
              </c:strCache>
            </c:strRef>
          </c:tx>
          <c:spPr>
            <a:solidFill>
              <a:srgbClr val="000044"/>
            </a:solidFill>
          </c:spPr>
          <c:dLbls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2000"/>
                      <a:t>3</a:t>
                    </a:r>
                    <a:r>
                      <a:rPr lang="en-US"/>
                      <a:t>4,8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'[Таблицы - Рейтинг АС 2q2014 RNC Pharma.xlsx]Рис. 1'!$A$2:$B$9</c:f>
              <c:multiLvlStrCache>
                <c:ptCount val="8"/>
                <c:lvl>
                  <c:pt idx="0">
                    <c:v>1-3 кв. 2013 г.</c:v>
                  </c:pt>
                  <c:pt idx="1">
                    <c:v>1-3 кв. 2014 г.</c:v>
                  </c:pt>
                  <c:pt idx="2">
                    <c:v>1-3 кв. 2013 г.</c:v>
                  </c:pt>
                  <c:pt idx="3">
                    <c:v>1-3 кв. 2014 г.</c:v>
                  </c:pt>
                  <c:pt idx="4">
                    <c:v>1-3 кв. 2013 г.</c:v>
                  </c:pt>
                  <c:pt idx="5">
                    <c:v>1-3 кв. 2014 г.</c:v>
                  </c:pt>
                  <c:pt idx="6">
                    <c:v>1-3 кв. 2013 г.</c:v>
                  </c:pt>
                  <c:pt idx="7">
                    <c:v>1-3 кв. 2014 г.</c:v>
                  </c:pt>
                </c:lvl>
                <c:lvl>
                  <c:pt idx="0">
                    <c:v>Аптечные ассоциации</c:v>
                  </c:pt>
                  <c:pt idx="2">
                    <c:v>Локальные</c:v>
                  </c:pt>
                  <c:pt idx="4">
                    <c:v>Мультирегиональные</c:v>
                  </c:pt>
                  <c:pt idx="6">
                    <c:v>Федеральные</c:v>
                  </c:pt>
                </c:lvl>
              </c:multiLvlStrCache>
            </c:multiLvlStrRef>
          </c:cat>
          <c:val>
            <c:numRef>
              <c:f>'[Таблицы - Рейтинг АС 2q2014 RNC Pharma.xlsx]Рис. 1'!$D$2:$D$9</c:f>
              <c:numCache>
                <c:formatCode>0.0</c:formatCode>
                <c:ptCount val="8"/>
                <c:pt idx="0">
                  <c:v>37.570733961289271</c:v>
                </c:pt>
                <c:pt idx="1">
                  <c:v>37.4</c:v>
                </c:pt>
                <c:pt idx="2">
                  <c:v>37.977004890570811</c:v>
                </c:pt>
                <c:pt idx="3">
                  <c:v>35.512981786346188</c:v>
                </c:pt>
                <c:pt idx="4">
                  <c:v>31.345413697307908</c:v>
                </c:pt>
                <c:pt idx="5">
                  <c:v>35.547271617732193</c:v>
                </c:pt>
                <c:pt idx="6">
                  <c:v>36.174255511073426</c:v>
                </c:pt>
                <c:pt idx="7">
                  <c:v>32.059580282827554</c:v>
                </c:pt>
              </c:numCache>
            </c:numRef>
          </c:val>
        </c:ser>
        <c:ser>
          <c:idx val="2"/>
          <c:order val="2"/>
          <c:tx>
            <c:strRef>
              <c:f>'[Таблицы - Рейтинг АС 2q2014 RNC Pharma.xlsx]Рис. 1'!$E$1</c:f>
              <c:strCache>
                <c:ptCount val="1"/>
                <c:pt idx="0">
                  <c:v>OTC ассортимент ЛС</c:v>
                </c:pt>
              </c:strCache>
            </c:strRef>
          </c:tx>
          <c:spPr>
            <a:solidFill>
              <a:srgbClr val="FF5B00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2000"/>
                      <a:t>3</a:t>
                    </a:r>
                    <a:r>
                      <a:rPr lang="en-US"/>
                      <a:t>1,6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solidFill>
                      <a:srgbClr val="000044"/>
                    </a:solidFill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'[Таблицы - Рейтинг АС 2q2014 RNC Pharma.xlsx]Рис. 1'!$A$2:$B$9</c:f>
              <c:multiLvlStrCache>
                <c:ptCount val="8"/>
                <c:lvl>
                  <c:pt idx="0">
                    <c:v>1-3 кв. 2013 г.</c:v>
                  </c:pt>
                  <c:pt idx="1">
                    <c:v>1-3 кв. 2014 г.</c:v>
                  </c:pt>
                  <c:pt idx="2">
                    <c:v>1-3 кв. 2013 г.</c:v>
                  </c:pt>
                  <c:pt idx="3">
                    <c:v>1-3 кв. 2014 г.</c:v>
                  </c:pt>
                  <c:pt idx="4">
                    <c:v>1-3 кв. 2013 г.</c:v>
                  </c:pt>
                  <c:pt idx="5">
                    <c:v>1-3 кв. 2014 г.</c:v>
                  </c:pt>
                  <c:pt idx="6">
                    <c:v>1-3 кв. 2013 г.</c:v>
                  </c:pt>
                  <c:pt idx="7">
                    <c:v>1-3 кв. 2014 г.</c:v>
                  </c:pt>
                </c:lvl>
                <c:lvl>
                  <c:pt idx="0">
                    <c:v>Аптечные ассоциации</c:v>
                  </c:pt>
                  <c:pt idx="2">
                    <c:v>Локальные</c:v>
                  </c:pt>
                  <c:pt idx="4">
                    <c:v>Мультирегиональные</c:v>
                  </c:pt>
                  <c:pt idx="6">
                    <c:v>Федеральные</c:v>
                  </c:pt>
                </c:lvl>
              </c:multiLvlStrCache>
            </c:multiLvlStrRef>
          </c:cat>
          <c:val>
            <c:numRef>
              <c:f>'[Таблицы - Рейтинг АС 2q2014 RNC Pharma.xlsx]Рис. 1'!$E$2:$E$9</c:f>
              <c:numCache>
                <c:formatCode>0.0</c:formatCode>
                <c:ptCount val="8"/>
                <c:pt idx="0">
                  <c:v>32.194377069682588</c:v>
                </c:pt>
                <c:pt idx="1">
                  <c:v>33.427447459955687</c:v>
                </c:pt>
                <c:pt idx="2">
                  <c:v>30.256688302959521</c:v>
                </c:pt>
                <c:pt idx="3">
                  <c:v>27.185747965746813</c:v>
                </c:pt>
                <c:pt idx="4">
                  <c:v>38.229740783654073</c:v>
                </c:pt>
                <c:pt idx="5">
                  <c:v>36.794121973884131</c:v>
                </c:pt>
                <c:pt idx="6">
                  <c:v>39.001518870715387</c:v>
                </c:pt>
                <c:pt idx="7">
                  <c:v>41.702759999142472</c:v>
                </c:pt>
              </c:numCache>
            </c:numRef>
          </c:val>
        </c:ser>
        <c:ser>
          <c:idx val="3"/>
          <c:order val="3"/>
          <c:tx>
            <c:strRef>
              <c:f>'[Таблицы - Рейтинг АС 2q2014 RNC Pharma.xlsx]Рис. 1'!$F$1</c:f>
              <c:strCache>
                <c:ptCount val="1"/>
                <c:pt idx="0">
                  <c:v>Льготный ассортимент</c:v>
                </c:pt>
              </c:strCache>
            </c:strRef>
          </c:tx>
          <c:dLbls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2000"/>
                      <a:t>4</a:t>
                    </a:r>
                    <a:r>
                      <a:rPr lang="en-US"/>
                      <a:t>,6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'[Таблицы - Рейтинг АС 2q2014 RNC Pharma.xlsx]Рис. 1'!$A$2:$B$9</c:f>
              <c:multiLvlStrCache>
                <c:ptCount val="8"/>
                <c:lvl>
                  <c:pt idx="0">
                    <c:v>1-3 кв. 2013 г.</c:v>
                  </c:pt>
                  <c:pt idx="1">
                    <c:v>1-3 кв. 2014 г.</c:v>
                  </c:pt>
                  <c:pt idx="2">
                    <c:v>1-3 кв. 2013 г.</c:v>
                  </c:pt>
                  <c:pt idx="3">
                    <c:v>1-3 кв. 2014 г.</c:v>
                  </c:pt>
                  <c:pt idx="4">
                    <c:v>1-3 кв. 2013 г.</c:v>
                  </c:pt>
                  <c:pt idx="5">
                    <c:v>1-3 кв. 2014 г.</c:v>
                  </c:pt>
                  <c:pt idx="6">
                    <c:v>1-3 кв. 2013 г.</c:v>
                  </c:pt>
                  <c:pt idx="7">
                    <c:v>1-3 кв. 2014 г.</c:v>
                  </c:pt>
                </c:lvl>
                <c:lvl>
                  <c:pt idx="0">
                    <c:v>Аптечные ассоциации</c:v>
                  </c:pt>
                  <c:pt idx="2">
                    <c:v>Локальные</c:v>
                  </c:pt>
                  <c:pt idx="4">
                    <c:v>Мультирегиональные</c:v>
                  </c:pt>
                  <c:pt idx="6">
                    <c:v>Федеральные</c:v>
                  </c:pt>
                </c:lvl>
              </c:multiLvlStrCache>
            </c:multiLvlStrRef>
          </c:cat>
          <c:val>
            <c:numRef>
              <c:f>'[Таблицы - Рейтинг АС 2q2014 RNC Pharma.xlsx]Рис. 1'!$F$2:$F$9</c:f>
              <c:numCache>
                <c:formatCode>General</c:formatCode>
                <c:ptCount val="8"/>
                <c:pt idx="2" formatCode="0.0">
                  <c:v>11.1</c:v>
                </c:pt>
                <c:pt idx="3" formatCode="0.0">
                  <c:v>14.256178789831553</c:v>
                </c:pt>
                <c:pt idx="4" formatCode="0.0">
                  <c:v>6.4525475905167955</c:v>
                </c:pt>
                <c:pt idx="5" formatCode="0.0">
                  <c:v>3.4015097368615552</c:v>
                </c:pt>
                <c:pt idx="6" formatCode="0.0">
                  <c:v>0.99723862317349665</c:v>
                </c:pt>
                <c:pt idx="7" formatCode="0.0">
                  <c:v>0.8</c:v>
                </c:pt>
              </c:numCache>
            </c:numRef>
          </c:val>
        </c:ser>
        <c:gapWidth val="40"/>
        <c:overlap val="100"/>
        <c:axId val="74823552"/>
        <c:axId val="74825088"/>
      </c:barChart>
      <c:catAx>
        <c:axId val="74823552"/>
        <c:scaling>
          <c:orientation val="minMax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 sz="1200" b="1" i="0" u="none" strike="noStrike" baseline="0">
                <a:solidFill>
                  <a:srgbClr val="002060"/>
                </a:solidFill>
                <a:latin typeface="+mn-lt"/>
                <a:ea typeface="Arial"/>
                <a:cs typeface="Arial"/>
              </a:defRPr>
            </a:pPr>
            <a:endParaRPr lang="ru-RU"/>
          </a:p>
        </c:txPr>
        <c:crossAx val="74825088"/>
        <c:crosses val="autoZero"/>
        <c:auto val="1"/>
        <c:lblAlgn val="ctr"/>
        <c:lblOffset val="100"/>
      </c:catAx>
      <c:valAx>
        <c:axId val="74825088"/>
        <c:scaling>
          <c:orientation val="minMax"/>
        </c:scaling>
        <c:delete val="1"/>
        <c:axPos val="b"/>
        <c:numFmt formatCode="0%" sourceLinked="1"/>
        <c:tickLblPos val="none"/>
        <c:crossAx val="7482355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1.1314391485839721E-2"/>
          <c:y val="0.93363456691946511"/>
          <c:w val="0.96316907656851269"/>
          <c:h val="3.3370438734499352E-2"/>
        </c:manualLayout>
      </c:layout>
      <c:txPr>
        <a:bodyPr/>
        <a:lstStyle/>
        <a:p>
          <a:pPr>
            <a:defRPr sz="1200" b="1" i="0" u="none" strike="noStrike" baseline="0">
              <a:solidFill>
                <a:srgbClr val="002060"/>
              </a:solidFill>
              <a:latin typeface="+mn-lt"/>
              <a:ea typeface="Arial"/>
              <a:cs typeface="Arial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3.5602080364369591E-2"/>
          <c:y val="3.437500000000001E-2"/>
          <c:w val="0.92879583927126164"/>
          <c:h val="0.79538558070866006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c:spPr>
          </c:dPt>
          <c:dPt>
            <c:idx val="2"/>
            <c:spPr>
              <a:solidFill>
                <a:srgbClr val="000068"/>
              </a:solidFill>
            </c:spPr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000066"/>
                    </a:solidFill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1-3 кв. 2012</c:v>
                </c:pt>
                <c:pt idx="1">
                  <c:v>1-3 кв. 2013</c:v>
                </c:pt>
                <c:pt idx="2">
                  <c:v>1-3 кв. 2014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</c:v>
                </c:pt>
                <c:pt idx="1">
                  <c:v>10.7</c:v>
                </c:pt>
                <c:pt idx="2">
                  <c:v>11.6</c:v>
                </c:pt>
              </c:numCache>
            </c:numRef>
          </c:val>
        </c:ser>
        <c:axId val="121250560"/>
        <c:axId val="121252096"/>
      </c:barChart>
      <c:catAx>
        <c:axId val="121250560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400" b="1">
                <a:solidFill>
                  <a:srgbClr val="000066"/>
                </a:solidFill>
              </a:defRPr>
            </a:pPr>
            <a:endParaRPr lang="ru-RU"/>
          </a:p>
        </c:txPr>
        <c:crossAx val="121252096"/>
        <c:crosses val="autoZero"/>
        <c:auto val="1"/>
        <c:lblAlgn val="ctr"/>
        <c:lblOffset val="100"/>
      </c:catAx>
      <c:valAx>
        <c:axId val="121252096"/>
        <c:scaling>
          <c:orientation val="minMax"/>
          <c:min val="6"/>
        </c:scaling>
        <c:delete val="1"/>
        <c:axPos val="l"/>
        <c:numFmt formatCode="General" sourceLinked="1"/>
        <c:tickLblPos val="none"/>
        <c:crossAx val="12125056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C269BB-3959-4A6E-86D7-2596A4179D6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532937D-DD48-4069-A375-0B62E379BA14}">
      <dgm:prSet phldrT="[Текст]" custT="1"/>
      <dgm:spPr>
        <a:solidFill>
          <a:srgbClr val="000044"/>
        </a:solidFill>
        <a:ln>
          <a:miter lim="800000"/>
        </a:ln>
      </dgm:spPr>
      <dgm:t>
        <a:bodyPr/>
        <a:lstStyle/>
        <a:p>
          <a:pPr algn="ctr"/>
          <a:r>
            <a:rPr lang="ru-RU" sz="1600" b="1" dirty="0" smtClean="0"/>
            <a:t>Характеристика рынка</a:t>
          </a:r>
          <a:endParaRPr lang="ru-RU" sz="1600" b="1" dirty="0"/>
        </a:p>
      </dgm:t>
    </dgm:pt>
    <dgm:pt modelId="{E83A0C50-9854-43C4-B4FB-5595904D8EA5}" type="parTrans" cxnId="{B9993D2E-29A4-4DD2-A56B-C8BC94050917}">
      <dgm:prSet/>
      <dgm:spPr/>
      <dgm:t>
        <a:bodyPr/>
        <a:lstStyle/>
        <a:p>
          <a:endParaRPr lang="ru-RU"/>
        </a:p>
      </dgm:t>
    </dgm:pt>
    <dgm:pt modelId="{0E0EF3BD-993E-42BB-9B64-77CC304151E2}" type="sibTrans" cxnId="{B9993D2E-29A4-4DD2-A56B-C8BC94050917}">
      <dgm:prSet/>
      <dgm:spPr/>
      <dgm:t>
        <a:bodyPr/>
        <a:lstStyle/>
        <a:p>
          <a:endParaRPr lang="ru-RU"/>
        </a:p>
      </dgm:t>
    </dgm:pt>
    <dgm:pt modelId="{5A73191B-1D19-4239-9AF6-EE9F19D2EEC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i="0" dirty="0" smtClean="0">
              <a:solidFill>
                <a:srgbClr val="002060"/>
              </a:solidFill>
            </a:rPr>
            <a:t>Высокая степень концентрации (первая пятерка дистрибьюторов занимает больше половины рынка)</a:t>
          </a:r>
          <a:endParaRPr lang="ru-RU" sz="1600" i="0" dirty="0">
            <a:solidFill>
              <a:srgbClr val="002060"/>
            </a:solidFill>
          </a:endParaRPr>
        </a:p>
      </dgm:t>
    </dgm:pt>
    <dgm:pt modelId="{CCD41BE7-12A5-4829-B231-6B0A106E18C6}" type="parTrans" cxnId="{3956CE57-3CB4-48E2-AA12-28E0CAF9316F}">
      <dgm:prSet/>
      <dgm:spPr/>
      <dgm:t>
        <a:bodyPr/>
        <a:lstStyle/>
        <a:p>
          <a:endParaRPr lang="ru-RU"/>
        </a:p>
      </dgm:t>
    </dgm:pt>
    <dgm:pt modelId="{B621F9FF-D74D-40D9-8B2A-39094FD465D5}" type="sibTrans" cxnId="{3956CE57-3CB4-48E2-AA12-28E0CAF9316F}">
      <dgm:prSet/>
      <dgm:spPr/>
      <dgm:t>
        <a:bodyPr/>
        <a:lstStyle/>
        <a:p>
          <a:endParaRPr lang="ru-RU"/>
        </a:p>
      </dgm:t>
    </dgm:pt>
    <dgm:pt modelId="{5BFCB589-7578-43C1-AFA1-317966B4171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i="0" dirty="0" smtClean="0">
              <a:solidFill>
                <a:srgbClr val="002060"/>
              </a:solidFill>
            </a:rPr>
            <a:t>Повышение рентабельности возможно по большому счёту только за путём сокращения операционных издержек, в т.ч. логистических затрат </a:t>
          </a:r>
          <a:endParaRPr lang="ru-RU" sz="1600" i="0" dirty="0">
            <a:solidFill>
              <a:srgbClr val="002060"/>
            </a:solidFill>
          </a:endParaRPr>
        </a:p>
      </dgm:t>
    </dgm:pt>
    <dgm:pt modelId="{2692E5F7-5EA7-4FD7-81A7-3CCDF1EB1690}" type="sibTrans" cxnId="{A9E12FE0-1F2A-4553-80D5-3F7A737F89DE}">
      <dgm:prSet/>
      <dgm:spPr/>
      <dgm:t>
        <a:bodyPr/>
        <a:lstStyle/>
        <a:p>
          <a:endParaRPr lang="ru-RU"/>
        </a:p>
      </dgm:t>
    </dgm:pt>
    <dgm:pt modelId="{6CAACC38-261C-4C48-A6F7-DC7119E1F4EE}" type="parTrans" cxnId="{A9E12FE0-1F2A-4553-80D5-3F7A737F89DE}">
      <dgm:prSet/>
      <dgm:spPr/>
      <dgm:t>
        <a:bodyPr/>
        <a:lstStyle/>
        <a:p>
          <a:endParaRPr lang="ru-RU"/>
        </a:p>
      </dgm:t>
    </dgm:pt>
    <dgm:pt modelId="{96D29B87-DB0B-4735-A85D-98FAB852A5F9}">
      <dgm:prSet custT="1"/>
      <dgm:spPr/>
      <dgm:t>
        <a:bodyPr/>
        <a:lstStyle/>
        <a:p>
          <a:pPr>
            <a:lnSpc>
              <a:spcPct val="100000"/>
            </a:lnSpc>
          </a:pPr>
          <a:endParaRPr lang="ru-RU" sz="1600" i="0" dirty="0">
            <a:solidFill>
              <a:srgbClr val="FF0000"/>
            </a:solidFill>
          </a:endParaRPr>
        </a:p>
      </dgm:t>
    </dgm:pt>
    <dgm:pt modelId="{C7E43A2B-5CEE-4F98-8764-8CCCDA788032}" type="sibTrans" cxnId="{51A2A1F1-DC77-4B25-8CB7-EB7A218BCDCD}">
      <dgm:prSet/>
      <dgm:spPr/>
      <dgm:t>
        <a:bodyPr/>
        <a:lstStyle/>
        <a:p>
          <a:endParaRPr lang="ru-RU"/>
        </a:p>
      </dgm:t>
    </dgm:pt>
    <dgm:pt modelId="{9370BA8A-C9B8-41B6-9AA4-91FBD998331D}" type="parTrans" cxnId="{51A2A1F1-DC77-4B25-8CB7-EB7A218BCDCD}">
      <dgm:prSet/>
      <dgm:spPr/>
      <dgm:t>
        <a:bodyPr/>
        <a:lstStyle/>
        <a:p>
          <a:endParaRPr lang="ru-RU"/>
        </a:p>
      </dgm:t>
    </dgm:pt>
    <dgm:pt modelId="{12A0E6D6-5C86-42CF-B609-291ECB7BE3B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i="0" dirty="0" smtClean="0">
              <a:solidFill>
                <a:srgbClr val="002060"/>
              </a:solidFill>
            </a:rPr>
            <a:t>Высокий уровень конкуренции на всех уровнях: от локального до федерального</a:t>
          </a:r>
          <a:endParaRPr lang="ru-RU" sz="1600" i="0" dirty="0">
            <a:solidFill>
              <a:srgbClr val="FF0000"/>
            </a:solidFill>
          </a:endParaRPr>
        </a:p>
      </dgm:t>
    </dgm:pt>
    <dgm:pt modelId="{D8D6601D-F501-4B55-8774-EC178A1E7377}" type="sibTrans" cxnId="{E3178796-834C-41A9-A5AD-9F7192077EFA}">
      <dgm:prSet/>
      <dgm:spPr/>
      <dgm:t>
        <a:bodyPr/>
        <a:lstStyle/>
        <a:p>
          <a:endParaRPr lang="ru-RU"/>
        </a:p>
      </dgm:t>
    </dgm:pt>
    <dgm:pt modelId="{13650C3E-4B9A-451C-B4D9-8005D1FAC10E}" type="parTrans" cxnId="{E3178796-834C-41A9-A5AD-9F7192077EFA}">
      <dgm:prSet/>
      <dgm:spPr/>
      <dgm:t>
        <a:bodyPr/>
        <a:lstStyle/>
        <a:p>
          <a:endParaRPr lang="ru-RU"/>
        </a:p>
      </dgm:t>
    </dgm:pt>
    <dgm:pt modelId="{7268B9F6-6F4E-49A1-ACEB-6E7618F0FA8A}">
      <dgm:prSet custT="1"/>
      <dgm:spPr/>
      <dgm:t>
        <a:bodyPr/>
        <a:lstStyle/>
        <a:p>
          <a:pPr>
            <a:lnSpc>
              <a:spcPct val="100000"/>
            </a:lnSpc>
          </a:pPr>
          <a:endParaRPr lang="ru-RU" sz="1600" i="0" dirty="0">
            <a:solidFill>
              <a:srgbClr val="002060"/>
            </a:solidFill>
          </a:endParaRPr>
        </a:p>
      </dgm:t>
    </dgm:pt>
    <dgm:pt modelId="{EFD43D68-7867-40B0-A4B2-337EEA421235}" type="sibTrans" cxnId="{7AAA17F0-8611-4981-92CD-4B20FC9645AE}">
      <dgm:prSet/>
      <dgm:spPr/>
      <dgm:t>
        <a:bodyPr/>
        <a:lstStyle/>
        <a:p>
          <a:endParaRPr lang="ru-RU"/>
        </a:p>
      </dgm:t>
    </dgm:pt>
    <dgm:pt modelId="{A1BDC671-A82C-420A-89C7-D8C1A49759CB}" type="parTrans" cxnId="{7AAA17F0-8611-4981-92CD-4B20FC9645AE}">
      <dgm:prSet/>
      <dgm:spPr/>
      <dgm:t>
        <a:bodyPr/>
        <a:lstStyle/>
        <a:p>
          <a:endParaRPr lang="ru-RU"/>
        </a:p>
      </dgm:t>
    </dgm:pt>
    <dgm:pt modelId="{F497013C-03B2-4B1B-8CFB-DE732BB00AFB}">
      <dgm:prSet custT="1"/>
      <dgm:spPr/>
      <dgm:t>
        <a:bodyPr/>
        <a:lstStyle/>
        <a:p>
          <a:pPr>
            <a:lnSpc>
              <a:spcPct val="100000"/>
            </a:lnSpc>
          </a:pPr>
          <a:endParaRPr lang="ru-RU" sz="1600" i="0" dirty="0">
            <a:solidFill>
              <a:srgbClr val="002060"/>
            </a:solidFill>
          </a:endParaRPr>
        </a:p>
      </dgm:t>
    </dgm:pt>
    <dgm:pt modelId="{058E28CF-BACE-430A-9F5A-869D332734EE}" type="sibTrans" cxnId="{93132EC8-B6C5-49E6-99E9-4DEBCA632583}">
      <dgm:prSet/>
      <dgm:spPr/>
      <dgm:t>
        <a:bodyPr/>
        <a:lstStyle/>
        <a:p>
          <a:endParaRPr lang="ru-RU"/>
        </a:p>
      </dgm:t>
    </dgm:pt>
    <dgm:pt modelId="{D74689F2-923F-47F3-A6D3-13331D804E75}" type="parTrans" cxnId="{93132EC8-B6C5-49E6-99E9-4DEBCA632583}">
      <dgm:prSet/>
      <dgm:spPr/>
      <dgm:t>
        <a:bodyPr/>
        <a:lstStyle/>
        <a:p>
          <a:endParaRPr lang="ru-RU"/>
        </a:p>
      </dgm:t>
    </dgm:pt>
    <dgm:pt modelId="{9185BD26-8B93-490D-AAD8-5795F1D1F23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i="0" dirty="0" smtClean="0">
              <a:solidFill>
                <a:srgbClr val="002060"/>
              </a:solidFill>
            </a:rPr>
            <a:t>Автоматизация складов</a:t>
          </a:r>
          <a:endParaRPr lang="ru-RU" sz="1600" i="0" dirty="0">
            <a:solidFill>
              <a:srgbClr val="002060"/>
            </a:solidFill>
          </a:endParaRPr>
        </a:p>
      </dgm:t>
    </dgm:pt>
    <dgm:pt modelId="{A17A2E20-84AB-4C87-A7BB-A4D2C77E62B1}" type="parTrans" cxnId="{3248B038-D604-44D3-AF13-A5459FFB0CC7}">
      <dgm:prSet/>
      <dgm:spPr/>
      <dgm:t>
        <a:bodyPr/>
        <a:lstStyle/>
        <a:p>
          <a:endParaRPr lang="ru-RU"/>
        </a:p>
      </dgm:t>
    </dgm:pt>
    <dgm:pt modelId="{A0FAC1E2-3864-43B4-966A-E1D76E8B3D61}" type="sibTrans" cxnId="{3248B038-D604-44D3-AF13-A5459FFB0CC7}">
      <dgm:prSet/>
      <dgm:spPr/>
      <dgm:t>
        <a:bodyPr/>
        <a:lstStyle/>
        <a:p>
          <a:endParaRPr lang="ru-RU"/>
        </a:p>
      </dgm:t>
    </dgm:pt>
    <dgm:pt modelId="{7E6BB8A7-7F9F-4796-8ABF-C5D2A5EC4E1D}" type="pres">
      <dgm:prSet presAssocID="{EFC269BB-3959-4A6E-86D7-2596A4179D6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814E82F-5860-467A-93C6-9D6381EEEDEC}" type="pres">
      <dgm:prSet presAssocID="{8532937D-DD48-4069-A375-0B62E379BA14}" presName="parentText" presStyleLbl="node1" presStyleIdx="0" presStyleCnt="1" custScaleY="346430" custLinFactNeighborY="-11893">
        <dgm:presLayoutVars>
          <dgm:chMax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81458278-B866-4A47-951C-D042F109E149}" type="pres">
      <dgm:prSet presAssocID="{8532937D-DD48-4069-A375-0B62E379BA14}" presName="childText" presStyleLbl="revTx" presStyleIdx="0" presStyleCnt="1" custScaleY="1311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9993D2E-29A4-4DD2-A56B-C8BC94050917}" srcId="{EFC269BB-3959-4A6E-86D7-2596A4179D67}" destId="{8532937D-DD48-4069-A375-0B62E379BA14}" srcOrd="0" destOrd="0" parTransId="{E83A0C50-9854-43C4-B4FB-5595904D8EA5}" sibTransId="{0E0EF3BD-993E-42BB-9B64-77CC304151E2}"/>
    <dgm:cxn modelId="{9CAB0B96-FA48-4152-9AD4-4B7AECBC8229}" type="presOf" srcId="{8532937D-DD48-4069-A375-0B62E379BA14}" destId="{9814E82F-5860-467A-93C6-9D6381EEEDEC}" srcOrd="0" destOrd="0" presId="urn:microsoft.com/office/officeart/2005/8/layout/vList2"/>
    <dgm:cxn modelId="{9D8241D8-C114-48FD-9BFA-FC5881C165F6}" type="presOf" srcId="{5BFCB589-7578-43C1-AFA1-317966B4171C}" destId="{81458278-B866-4A47-951C-D042F109E149}" srcOrd="0" destOrd="6" presId="urn:microsoft.com/office/officeart/2005/8/layout/vList2"/>
    <dgm:cxn modelId="{7AAA17F0-8611-4981-92CD-4B20FC9645AE}" srcId="{8532937D-DD48-4069-A375-0B62E379BA14}" destId="{7268B9F6-6F4E-49A1-ACEB-6E7618F0FA8A}" srcOrd="3" destOrd="0" parTransId="{A1BDC671-A82C-420A-89C7-D8C1A49759CB}" sibTransId="{EFD43D68-7867-40B0-A4B2-337EEA421235}"/>
    <dgm:cxn modelId="{3956CE57-3CB4-48E2-AA12-28E0CAF9316F}" srcId="{8532937D-DD48-4069-A375-0B62E379BA14}" destId="{5A73191B-1D19-4239-9AF6-EE9F19D2EECC}" srcOrd="0" destOrd="0" parTransId="{CCD41BE7-12A5-4829-B231-6B0A106E18C6}" sibTransId="{B621F9FF-D74D-40D9-8B2A-39094FD465D5}"/>
    <dgm:cxn modelId="{3248B038-D604-44D3-AF13-A5459FFB0CC7}" srcId="{8532937D-DD48-4069-A375-0B62E379BA14}" destId="{9185BD26-8B93-490D-AAD8-5795F1D1F233}" srcOrd="2" destOrd="0" parTransId="{A17A2E20-84AB-4C87-A7BB-A4D2C77E62B1}" sibTransId="{A0FAC1E2-3864-43B4-966A-E1D76E8B3D61}"/>
    <dgm:cxn modelId="{85117B0A-3C55-4BEB-A9D9-CC73C7188572}" type="presOf" srcId="{5A73191B-1D19-4239-9AF6-EE9F19D2EECC}" destId="{81458278-B866-4A47-951C-D042F109E149}" srcOrd="0" destOrd="0" presId="urn:microsoft.com/office/officeart/2005/8/layout/vList2"/>
    <dgm:cxn modelId="{A9E12FE0-1F2A-4553-80D5-3F7A737F89DE}" srcId="{8532937D-DD48-4069-A375-0B62E379BA14}" destId="{5BFCB589-7578-43C1-AFA1-317966B4171C}" srcOrd="6" destOrd="0" parTransId="{6CAACC38-261C-4C48-A6F7-DC7119E1F4EE}" sibTransId="{2692E5F7-5EA7-4FD7-81A7-3CCDF1EB1690}"/>
    <dgm:cxn modelId="{CB51B6F5-4598-4191-9C1E-8C7E018C267C}" type="presOf" srcId="{96D29B87-DB0B-4735-A85D-98FAB852A5F9}" destId="{81458278-B866-4A47-951C-D042F109E149}" srcOrd="0" destOrd="5" presId="urn:microsoft.com/office/officeart/2005/8/layout/vList2"/>
    <dgm:cxn modelId="{46B37196-0DA2-495D-BBC0-50F06BA1C830}" type="presOf" srcId="{7268B9F6-6F4E-49A1-ACEB-6E7618F0FA8A}" destId="{81458278-B866-4A47-951C-D042F109E149}" srcOrd="0" destOrd="3" presId="urn:microsoft.com/office/officeart/2005/8/layout/vList2"/>
    <dgm:cxn modelId="{F5A28E45-EAB2-4EE4-8C89-0D29E9E57759}" type="presOf" srcId="{12A0E6D6-5C86-42CF-B609-291ECB7BE3B5}" destId="{81458278-B866-4A47-951C-D042F109E149}" srcOrd="0" destOrd="4" presId="urn:microsoft.com/office/officeart/2005/8/layout/vList2"/>
    <dgm:cxn modelId="{E3178796-834C-41A9-A5AD-9F7192077EFA}" srcId="{8532937D-DD48-4069-A375-0B62E379BA14}" destId="{12A0E6D6-5C86-42CF-B609-291ECB7BE3B5}" srcOrd="4" destOrd="0" parTransId="{13650C3E-4B9A-451C-B4D9-8005D1FAC10E}" sibTransId="{D8D6601D-F501-4B55-8774-EC178A1E7377}"/>
    <dgm:cxn modelId="{8DFBF1DA-2EE2-40C1-9EA2-1471A6CE5567}" type="presOf" srcId="{F497013C-03B2-4B1B-8CFB-DE732BB00AFB}" destId="{81458278-B866-4A47-951C-D042F109E149}" srcOrd="0" destOrd="1" presId="urn:microsoft.com/office/officeart/2005/8/layout/vList2"/>
    <dgm:cxn modelId="{93132EC8-B6C5-49E6-99E9-4DEBCA632583}" srcId="{8532937D-DD48-4069-A375-0B62E379BA14}" destId="{F497013C-03B2-4B1B-8CFB-DE732BB00AFB}" srcOrd="1" destOrd="0" parTransId="{D74689F2-923F-47F3-A6D3-13331D804E75}" sibTransId="{058E28CF-BACE-430A-9F5A-869D332734EE}"/>
    <dgm:cxn modelId="{FF9E9EB6-2406-402F-BB4A-F365EF49293C}" type="presOf" srcId="{EFC269BB-3959-4A6E-86D7-2596A4179D67}" destId="{7E6BB8A7-7F9F-4796-8ABF-C5D2A5EC4E1D}" srcOrd="0" destOrd="0" presId="urn:microsoft.com/office/officeart/2005/8/layout/vList2"/>
    <dgm:cxn modelId="{752655F0-BE16-4F58-98C0-3B5AE3B904B8}" type="presOf" srcId="{9185BD26-8B93-490D-AAD8-5795F1D1F233}" destId="{81458278-B866-4A47-951C-D042F109E149}" srcOrd="0" destOrd="2" presId="urn:microsoft.com/office/officeart/2005/8/layout/vList2"/>
    <dgm:cxn modelId="{51A2A1F1-DC77-4B25-8CB7-EB7A218BCDCD}" srcId="{8532937D-DD48-4069-A375-0B62E379BA14}" destId="{96D29B87-DB0B-4735-A85D-98FAB852A5F9}" srcOrd="5" destOrd="0" parTransId="{9370BA8A-C9B8-41B6-9AA4-91FBD998331D}" sibTransId="{C7E43A2B-5CEE-4F98-8764-8CCCDA788032}"/>
    <dgm:cxn modelId="{B16BCC40-5347-4005-8A15-3376EB5C83C7}" type="presParOf" srcId="{7E6BB8A7-7F9F-4796-8ABF-C5D2A5EC4E1D}" destId="{9814E82F-5860-467A-93C6-9D6381EEEDEC}" srcOrd="0" destOrd="0" presId="urn:microsoft.com/office/officeart/2005/8/layout/vList2"/>
    <dgm:cxn modelId="{586CFD46-E3AB-4BD6-BC3E-9D416AB9D948}" type="presParOf" srcId="{7E6BB8A7-7F9F-4796-8ABF-C5D2A5EC4E1D}" destId="{81458278-B866-4A47-951C-D042F109E149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95F7AC-B2D3-492F-9488-E3BDA549897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03123B6-B3A5-43E5-B37D-8AC9B3D57145}">
      <dgm:prSet phldrT="[Текст]" custT="1"/>
      <dgm:spPr>
        <a:solidFill>
          <a:srgbClr val="002060"/>
        </a:solidFill>
      </dgm:spPr>
      <dgm:t>
        <a:bodyPr/>
        <a:lstStyle/>
        <a:p>
          <a:r>
            <a:rPr lang="ru-RU" sz="1400" noProof="0" dirty="0" smtClean="0"/>
            <a:t>Сделки М</a:t>
          </a:r>
          <a:r>
            <a:rPr lang="en-US" sz="1400" noProof="0" dirty="0" smtClean="0"/>
            <a:t>&amp;A </a:t>
          </a:r>
          <a:endParaRPr lang="ru-RU" sz="1400" dirty="0"/>
        </a:p>
      </dgm:t>
    </dgm:pt>
    <dgm:pt modelId="{9E9566E1-67DF-4242-BAA4-67F9A2D0AF99}" type="parTrans" cxnId="{C2A436EF-EE82-4EAC-8E17-B0D136BA8332}">
      <dgm:prSet/>
      <dgm:spPr/>
      <dgm:t>
        <a:bodyPr/>
        <a:lstStyle/>
        <a:p>
          <a:endParaRPr lang="ru-RU"/>
        </a:p>
      </dgm:t>
    </dgm:pt>
    <dgm:pt modelId="{A3D303EC-7993-410A-8C97-AED8A9B351F8}" type="sibTrans" cxnId="{C2A436EF-EE82-4EAC-8E17-B0D136BA8332}">
      <dgm:prSet/>
      <dgm:spPr/>
      <dgm:t>
        <a:bodyPr/>
        <a:lstStyle/>
        <a:p>
          <a:endParaRPr lang="ru-RU"/>
        </a:p>
      </dgm:t>
    </dgm:pt>
    <dgm:pt modelId="{008F7006-E773-41AA-AB98-C2BE7D4C57F2}">
      <dgm:prSet phldrT="[Текст]"/>
      <dgm:spPr/>
      <dgm:t>
        <a:bodyPr/>
        <a:lstStyle/>
        <a:p>
          <a:r>
            <a:rPr lang="ru-RU" baseline="0" noProof="0" dirty="0" smtClean="0">
              <a:solidFill>
                <a:srgbClr val="002060"/>
              </a:solidFill>
            </a:rPr>
            <a:t>Основной драйвер консолидации аптечного сегмента последних лет</a:t>
          </a:r>
          <a:endParaRPr lang="ru-RU" baseline="0" dirty="0">
            <a:solidFill>
              <a:srgbClr val="002060"/>
            </a:solidFill>
          </a:endParaRPr>
        </a:p>
      </dgm:t>
    </dgm:pt>
    <dgm:pt modelId="{AF437D23-132E-4396-8984-58BB95E7961A}" type="parTrans" cxnId="{78C68AA7-5D01-4B20-B3EF-3E97F2FD96A8}">
      <dgm:prSet/>
      <dgm:spPr/>
      <dgm:t>
        <a:bodyPr/>
        <a:lstStyle/>
        <a:p>
          <a:endParaRPr lang="ru-RU"/>
        </a:p>
      </dgm:t>
    </dgm:pt>
    <dgm:pt modelId="{63A4D1DC-35D7-4BBD-80AD-2B78F05B3B46}" type="sibTrans" cxnId="{78C68AA7-5D01-4B20-B3EF-3E97F2FD96A8}">
      <dgm:prSet/>
      <dgm:spPr/>
      <dgm:t>
        <a:bodyPr/>
        <a:lstStyle/>
        <a:p>
          <a:endParaRPr lang="ru-RU"/>
        </a:p>
      </dgm:t>
    </dgm:pt>
    <dgm:pt modelId="{C0ACA9A9-125A-438B-A68A-953F12CA7A28}">
      <dgm:prSet phldrT="[Текст]" custT="1"/>
      <dgm:spPr>
        <a:solidFill>
          <a:srgbClr val="002060"/>
        </a:solidFill>
      </dgm:spPr>
      <dgm:t>
        <a:bodyPr/>
        <a:lstStyle/>
        <a:p>
          <a:r>
            <a:rPr lang="ru-RU" sz="1400" noProof="0" dirty="0" smtClean="0"/>
            <a:t>Укрупнение региональных муниципальных аптечных сетей </a:t>
          </a:r>
          <a:endParaRPr lang="ru-RU" sz="1400" noProof="0" dirty="0"/>
        </a:p>
      </dgm:t>
    </dgm:pt>
    <dgm:pt modelId="{73355D96-DA6B-46A8-BD0F-65ABEF2383A3}" type="parTrans" cxnId="{C02D5AF5-EE63-4251-A887-6583B88BB7A7}">
      <dgm:prSet/>
      <dgm:spPr/>
      <dgm:t>
        <a:bodyPr/>
        <a:lstStyle/>
        <a:p>
          <a:endParaRPr lang="ru-RU"/>
        </a:p>
      </dgm:t>
    </dgm:pt>
    <dgm:pt modelId="{E9C9D7EB-F0AB-45E2-B61C-189F4774DA75}" type="sibTrans" cxnId="{C02D5AF5-EE63-4251-A887-6583B88BB7A7}">
      <dgm:prSet/>
      <dgm:spPr/>
      <dgm:t>
        <a:bodyPr/>
        <a:lstStyle/>
        <a:p>
          <a:endParaRPr lang="ru-RU"/>
        </a:p>
      </dgm:t>
    </dgm:pt>
    <dgm:pt modelId="{FB6BDA3F-DCA5-4628-9F57-21945ECFA4DD}">
      <dgm:prSet phldrT="[Текст]"/>
      <dgm:spPr/>
      <dgm:t>
        <a:bodyPr/>
        <a:lstStyle/>
        <a:p>
          <a:r>
            <a:rPr lang="ru-RU" baseline="0" smtClean="0">
              <a:solidFill>
                <a:srgbClr val="002060"/>
              </a:solidFill>
            </a:rPr>
            <a:t>Снижение нагрузки </a:t>
          </a:r>
          <a:r>
            <a:rPr lang="ru-RU" baseline="0" dirty="0" smtClean="0">
              <a:solidFill>
                <a:srgbClr val="002060"/>
              </a:solidFill>
            </a:rPr>
            <a:t>на муниципальные бюджеты</a:t>
          </a:r>
          <a:endParaRPr lang="ru-RU" dirty="0">
            <a:solidFill>
              <a:srgbClr val="002060"/>
            </a:solidFill>
          </a:endParaRPr>
        </a:p>
      </dgm:t>
    </dgm:pt>
    <dgm:pt modelId="{200A81D0-6DA1-4EF8-8593-C36E1B7ACE70}" type="parTrans" cxnId="{522FFACC-7525-4B33-9E7F-71E816D68B23}">
      <dgm:prSet/>
      <dgm:spPr/>
      <dgm:t>
        <a:bodyPr/>
        <a:lstStyle/>
        <a:p>
          <a:endParaRPr lang="ru-RU"/>
        </a:p>
      </dgm:t>
    </dgm:pt>
    <dgm:pt modelId="{B6E5E8A6-1017-4E7A-B6AA-A0BDBC963076}" type="sibTrans" cxnId="{522FFACC-7525-4B33-9E7F-71E816D68B23}">
      <dgm:prSet/>
      <dgm:spPr/>
      <dgm:t>
        <a:bodyPr/>
        <a:lstStyle/>
        <a:p>
          <a:endParaRPr lang="ru-RU"/>
        </a:p>
      </dgm:t>
    </dgm:pt>
    <dgm:pt modelId="{C13240CB-0009-4449-B97D-280B07AF7B12}">
      <dgm:prSet phldrT="[Текст]" custT="1"/>
      <dgm:spPr>
        <a:solidFill>
          <a:srgbClr val="002060"/>
        </a:solidFill>
      </dgm:spPr>
      <dgm:t>
        <a:bodyPr/>
        <a:lstStyle/>
        <a:p>
          <a:r>
            <a:rPr lang="ru-RU" sz="1400" dirty="0" smtClean="0"/>
            <a:t>Органическое</a:t>
          </a:r>
          <a:r>
            <a:rPr lang="ru-RU" sz="1400" baseline="0" dirty="0" smtClean="0"/>
            <a:t> развитие бизнеса</a:t>
          </a:r>
          <a:endParaRPr lang="ru-RU" sz="1400" dirty="0"/>
        </a:p>
      </dgm:t>
    </dgm:pt>
    <dgm:pt modelId="{C98D8957-C6AE-4EFA-A8D7-58C626E24F29}" type="parTrans" cxnId="{7FD48F1B-B33D-4DFA-87B0-38B9ABC2064C}">
      <dgm:prSet/>
      <dgm:spPr/>
      <dgm:t>
        <a:bodyPr/>
        <a:lstStyle/>
        <a:p>
          <a:endParaRPr lang="ru-RU"/>
        </a:p>
      </dgm:t>
    </dgm:pt>
    <dgm:pt modelId="{39580D50-7652-41B5-8D3E-FFBC9DB9EE9D}" type="sibTrans" cxnId="{7FD48F1B-B33D-4DFA-87B0-38B9ABC2064C}">
      <dgm:prSet/>
      <dgm:spPr/>
      <dgm:t>
        <a:bodyPr/>
        <a:lstStyle/>
        <a:p>
          <a:endParaRPr lang="ru-RU"/>
        </a:p>
      </dgm:t>
    </dgm:pt>
    <dgm:pt modelId="{EF3837E9-FE94-4F57-8703-84AAFA6F2F43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Наиболее устойчивое и прогнозируемое развитие с точки зрения управления бизнесом</a:t>
          </a:r>
          <a:endParaRPr lang="ru-RU" dirty="0">
            <a:solidFill>
              <a:srgbClr val="002060"/>
            </a:solidFill>
          </a:endParaRPr>
        </a:p>
      </dgm:t>
    </dgm:pt>
    <dgm:pt modelId="{63D80B18-6A1F-4ED3-8C6D-583A9515543E}" type="parTrans" cxnId="{CBEAD62C-E897-4F61-B3B5-FF1BCF50DA31}">
      <dgm:prSet/>
      <dgm:spPr/>
      <dgm:t>
        <a:bodyPr/>
        <a:lstStyle/>
        <a:p>
          <a:endParaRPr lang="ru-RU"/>
        </a:p>
      </dgm:t>
    </dgm:pt>
    <dgm:pt modelId="{D218F443-78E7-4F12-91B7-546DF0F9D6F0}" type="sibTrans" cxnId="{CBEAD62C-E897-4F61-B3B5-FF1BCF50DA31}">
      <dgm:prSet/>
      <dgm:spPr/>
      <dgm:t>
        <a:bodyPr/>
        <a:lstStyle/>
        <a:p>
          <a:endParaRPr lang="ru-RU"/>
        </a:p>
      </dgm:t>
    </dgm:pt>
    <dgm:pt modelId="{A3EB6B88-15AD-4665-BCCE-BFA65E0B5AA0}">
      <dgm:prSet phldrT="[Текст]" custT="1"/>
      <dgm:spPr>
        <a:solidFill>
          <a:srgbClr val="002060"/>
        </a:solidFill>
      </dgm:spPr>
      <dgm:t>
        <a:bodyPr/>
        <a:lstStyle/>
        <a:p>
          <a:r>
            <a:rPr lang="ru-RU" sz="1400" dirty="0" smtClean="0"/>
            <a:t>Развитие ассортимента </a:t>
          </a:r>
          <a:endParaRPr lang="ru-RU" sz="1400" dirty="0"/>
        </a:p>
      </dgm:t>
    </dgm:pt>
    <dgm:pt modelId="{53BDC1F6-C8A1-4CE1-B165-7E6F9462D139}" type="parTrans" cxnId="{D93C5D18-E932-4F78-B786-C21C3E98289D}">
      <dgm:prSet/>
      <dgm:spPr/>
      <dgm:t>
        <a:bodyPr/>
        <a:lstStyle/>
        <a:p>
          <a:endParaRPr lang="ru-RU"/>
        </a:p>
      </dgm:t>
    </dgm:pt>
    <dgm:pt modelId="{327BDE40-5D25-437F-B238-2A8F5E84590E}" type="sibTrans" cxnId="{D93C5D18-E932-4F78-B786-C21C3E98289D}">
      <dgm:prSet/>
      <dgm:spPr/>
      <dgm:t>
        <a:bodyPr/>
        <a:lstStyle/>
        <a:p>
          <a:endParaRPr lang="ru-RU"/>
        </a:p>
      </dgm:t>
    </dgm:pt>
    <dgm:pt modelId="{2D71E116-CA05-4BE1-BA5E-7A0E2F49CC86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Упор на продажи нелекарственной продукции и ОТС препаратов, как наиболее маржинальные ассортиментные группы</a:t>
          </a:r>
          <a:endParaRPr lang="ru-RU" dirty="0">
            <a:solidFill>
              <a:srgbClr val="002060"/>
            </a:solidFill>
          </a:endParaRPr>
        </a:p>
      </dgm:t>
    </dgm:pt>
    <dgm:pt modelId="{BB226F51-3AB1-4274-9CB4-AABDBCB163C4}" type="parTrans" cxnId="{FE548C2D-FC03-40CD-A87C-A8DB73EB8960}">
      <dgm:prSet/>
      <dgm:spPr/>
      <dgm:t>
        <a:bodyPr/>
        <a:lstStyle/>
        <a:p>
          <a:endParaRPr lang="ru-RU"/>
        </a:p>
      </dgm:t>
    </dgm:pt>
    <dgm:pt modelId="{2AA7DE59-1BC1-40AF-A44C-E20720EB305F}" type="sibTrans" cxnId="{FE548C2D-FC03-40CD-A87C-A8DB73EB8960}">
      <dgm:prSet/>
      <dgm:spPr/>
      <dgm:t>
        <a:bodyPr/>
        <a:lstStyle/>
        <a:p>
          <a:endParaRPr lang="ru-RU"/>
        </a:p>
      </dgm:t>
    </dgm:pt>
    <dgm:pt modelId="{EC6F745F-60B6-4955-BF9B-7F86DB76CE09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Контроль над ростом аптечной сети</a:t>
          </a:r>
          <a:endParaRPr lang="ru-RU" dirty="0">
            <a:solidFill>
              <a:srgbClr val="002060"/>
            </a:solidFill>
          </a:endParaRPr>
        </a:p>
      </dgm:t>
    </dgm:pt>
    <dgm:pt modelId="{26B469EE-0684-4AB1-BF74-4A266DA81554}" type="parTrans" cxnId="{ED06A446-5494-477A-B26C-E10BD80780E8}">
      <dgm:prSet/>
      <dgm:spPr/>
      <dgm:t>
        <a:bodyPr/>
        <a:lstStyle/>
        <a:p>
          <a:endParaRPr lang="ru-RU"/>
        </a:p>
      </dgm:t>
    </dgm:pt>
    <dgm:pt modelId="{C229DCBD-07B9-4058-AB5E-56D62829FB2D}" type="sibTrans" cxnId="{ED06A446-5494-477A-B26C-E10BD80780E8}">
      <dgm:prSet/>
      <dgm:spPr/>
      <dgm:t>
        <a:bodyPr/>
        <a:lstStyle/>
        <a:p>
          <a:endParaRPr lang="ru-RU"/>
        </a:p>
      </dgm:t>
    </dgm:pt>
    <dgm:pt modelId="{9A655507-9319-4DA0-A75D-6A4948E9C05C}">
      <dgm:prSet phldrT="[Текст]" custT="1"/>
      <dgm:spPr>
        <a:solidFill>
          <a:srgbClr val="002060"/>
        </a:solidFill>
      </dgm:spPr>
      <dgm:t>
        <a:bodyPr/>
        <a:lstStyle/>
        <a:p>
          <a:r>
            <a:rPr lang="ru-RU" sz="1400" dirty="0" smtClean="0">
              <a:solidFill>
                <a:schemeClr val="bg1"/>
              </a:solidFill>
            </a:rPr>
            <a:t>Развитие новых каналов продаж</a:t>
          </a:r>
          <a:endParaRPr lang="ru-RU" sz="1400" dirty="0">
            <a:solidFill>
              <a:schemeClr val="bg1"/>
            </a:solidFill>
          </a:endParaRPr>
        </a:p>
      </dgm:t>
    </dgm:pt>
    <dgm:pt modelId="{D795DE8E-D796-499F-A3C7-237A6A1E07C7}" type="parTrans" cxnId="{707E0F7D-3911-488F-B7F5-C28EBD03B484}">
      <dgm:prSet/>
      <dgm:spPr/>
      <dgm:t>
        <a:bodyPr/>
        <a:lstStyle/>
        <a:p>
          <a:endParaRPr lang="ru-RU"/>
        </a:p>
      </dgm:t>
    </dgm:pt>
    <dgm:pt modelId="{AFF19E80-A462-4C9B-8862-DE8151E6295C}" type="sibTrans" cxnId="{707E0F7D-3911-488F-B7F5-C28EBD03B484}">
      <dgm:prSet/>
      <dgm:spPr/>
      <dgm:t>
        <a:bodyPr/>
        <a:lstStyle/>
        <a:p>
          <a:endParaRPr lang="ru-RU"/>
        </a:p>
      </dgm:t>
    </dgm:pt>
    <dgm:pt modelId="{E1BEA2E4-B343-4564-B81B-AC0C0B299D96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Интернет аптеки (развитие тренда можно ожидать после законодательного определения данного вида деятельности)</a:t>
          </a:r>
          <a:endParaRPr lang="ru-RU" dirty="0">
            <a:solidFill>
              <a:srgbClr val="002060"/>
            </a:solidFill>
          </a:endParaRPr>
        </a:p>
      </dgm:t>
    </dgm:pt>
    <dgm:pt modelId="{EAE1DDC4-B375-4EE7-915F-B796DFDCAAA0}" type="parTrans" cxnId="{3194BC43-E535-46A5-9449-D70D25193037}">
      <dgm:prSet/>
      <dgm:spPr/>
      <dgm:t>
        <a:bodyPr/>
        <a:lstStyle/>
        <a:p>
          <a:endParaRPr lang="ru-RU"/>
        </a:p>
      </dgm:t>
    </dgm:pt>
    <dgm:pt modelId="{2E493640-4B79-4A20-BE31-DC2B3C1132D9}" type="sibTrans" cxnId="{3194BC43-E535-46A5-9449-D70D25193037}">
      <dgm:prSet/>
      <dgm:spPr/>
      <dgm:t>
        <a:bodyPr/>
        <a:lstStyle/>
        <a:p>
          <a:endParaRPr lang="ru-RU"/>
        </a:p>
      </dgm:t>
    </dgm:pt>
    <dgm:pt modelId="{6745BC95-E4B7-4692-A316-3A59AE6CB2B4}">
      <dgm:prSet phldrT="[Текст]"/>
      <dgm:spPr/>
      <dgm:t>
        <a:bodyPr/>
        <a:lstStyle/>
        <a:p>
          <a:r>
            <a:rPr lang="ru-RU" baseline="0" noProof="0" dirty="0" smtClean="0">
              <a:solidFill>
                <a:srgbClr val="002060"/>
              </a:solidFill>
            </a:rPr>
            <a:t>Прямые контракты и усиление давления на производителей с целью получения лучших условий по маркетинговым контрактам</a:t>
          </a:r>
          <a:endParaRPr lang="ru-RU" baseline="0" dirty="0">
            <a:solidFill>
              <a:srgbClr val="002060"/>
            </a:solidFill>
          </a:endParaRPr>
        </a:p>
      </dgm:t>
    </dgm:pt>
    <dgm:pt modelId="{3CCFB4DB-E0FF-4471-8B67-747979F76148}" type="parTrans" cxnId="{839F8AC7-7B58-475F-8A9F-D0453030F977}">
      <dgm:prSet/>
      <dgm:spPr/>
      <dgm:t>
        <a:bodyPr/>
        <a:lstStyle/>
        <a:p>
          <a:endParaRPr lang="ru-RU"/>
        </a:p>
      </dgm:t>
    </dgm:pt>
    <dgm:pt modelId="{6E177739-3272-4902-8D7E-FE679FFBB906}" type="sibTrans" cxnId="{839F8AC7-7B58-475F-8A9F-D0453030F977}">
      <dgm:prSet/>
      <dgm:spPr/>
      <dgm:t>
        <a:bodyPr/>
        <a:lstStyle/>
        <a:p>
          <a:endParaRPr lang="ru-RU"/>
        </a:p>
      </dgm:t>
    </dgm:pt>
    <dgm:pt modelId="{B4193FB5-8DAC-4207-B4B1-59B9EAE8B748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Повышение эффективности функционирования сетей и распределения льготных ЛП</a:t>
          </a:r>
          <a:endParaRPr lang="ru-RU" dirty="0">
            <a:solidFill>
              <a:srgbClr val="002060"/>
            </a:solidFill>
          </a:endParaRPr>
        </a:p>
      </dgm:t>
    </dgm:pt>
    <dgm:pt modelId="{09C8857E-93D4-4035-B18B-778961869B64}" type="parTrans" cxnId="{E1C47E54-5321-4ADD-AA8B-C2C3034BABFE}">
      <dgm:prSet/>
      <dgm:spPr/>
      <dgm:t>
        <a:bodyPr/>
        <a:lstStyle/>
        <a:p>
          <a:endParaRPr lang="ru-RU"/>
        </a:p>
      </dgm:t>
    </dgm:pt>
    <dgm:pt modelId="{93C1C45E-1BDC-4F74-8681-FFE699B71543}" type="sibTrans" cxnId="{E1C47E54-5321-4ADD-AA8B-C2C3034BABFE}">
      <dgm:prSet/>
      <dgm:spPr/>
      <dgm:t>
        <a:bodyPr/>
        <a:lstStyle/>
        <a:p>
          <a:endParaRPr lang="ru-RU"/>
        </a:p>
      </dgm:t>
    </dgm:pt>
    <dgm:pt modelId="{AD1D62E3-ABBB-4EE1-85C7-6839138ACFD4}">
      <dgm:prSet phldrT="[Текст]" custT="1"/>
      <dgm:spPr>
        <a:solidFill>
          <a:srgbClr val="002060"/>
        </a:solidFill>
      </dgm:spPr>
      <dgm:t>
        <a:bodyPr/>
        <a:lstStyle/>
        <a:p>
          <a:r>
            <a:rPr lang="ru-RU" sz="1400" dirty="0" smtClean="0"/>
            <a:t>Развитие ассоциаций </a:t>
          </a:r>
          <a:endParaRPr lang="ru-RU" sz="1400" dirty="0" smtClean="0">
            <a:solidFill>
              <a:schemeClr val="tx2"/>
            </a:solidFill>
          </a:endParaRPr>
        </a:p>
      </dgm:t>
    </dgm:pt>
    <dgm:pt modelId="{D0D61492-FB0E-478D-A1AC-4949A6F43D2B}" type="parTrans" cxnId="{41040E83-80FF-4725-A18B-CAD0D2F11B2C}">
      <dgm:prSet/>
      <dgm:spPr/>
      <dgm:t>
        <a:bodyPr/>
        <a:lstStyle/>
        <a:p>
          <a:endParaRPr lang="ru-RU"/>
        </a:p>
      </dgm:t>
    </dgm:pt>
    <dgm:pt modelId="{0D333637-B1E1-4871-8756-E2EC8EA0EAD1}" type="sibTrans" cxnId="{41040E83-80FF-4725-A18B-CAD0D2F11B2C}">
      <dgm:prSet/>
      <dgm:spPr/>
      <dgm:t>
        <a:bodyPr/>
        <a:lstStyle/>
        <a:p>
          <a:endParaRPr lang="ru-RU"/>
        </a:p>
      </dgm:t>
    </dgm:pt>
    <dgm:pt modelId="{E7ACE46E-44CB-410D-8FCD-E0776376328F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Консолидация маркетинговых услуг, оказываемых сетями, входящими в ассоциации</a:t>
          </a:r>
        </a:p>
      </dgm:t>
    </dgm:pt>
    <dgm:pt modelId="{5DBC5330-D7FB-40F5-8779-47998FA27616}" type="parTrans" cxnId="{524FE557-27C4-4102-985D-926EAECC2BE9}">
      <dgm:prSet/>
      <dgm:spPr/>
      <dgm:t>
        <a:bodyPr/>
        <a:lstStyle/>
        <a:p>
          <a:endParaRPr lang="ru-RU"/>
        </a:p>
      </dgm:t>
    </dgm:pt>
    <dgm:pt modelId="{27E86E55-8CAC-409E-B8CB-81BAF032E254}" type="sibTrans" cxnId="{524FE557-27C4-4102-985D-926EAECC2BE9}">
      <dgm:prSet/>
      <dgm:spPr/>
      <dgm:t>
        <a:bodyPr/>
        <a:lstStyle/>
        <a:p>
          <a:endParaRPr lang="ru-RU"/>
        </a:p>
      </dgm:t>
    </dgm:pt>
    <dgm:pt modelId="{77B2F99C-2B03-4D55-88AA-1D5ACE2B1A00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Совместные программы и сокращение издержек по </a:t>
          </a:r>
          <a:r>
            <a:rPr lang="en-US" dirty="0" smtClean="0">
              <a:solidFill>
                <a:srgbClr val="002060"/>
              </a:solidFill>
            </a:rPr>
            <a:t>Private label</a:t>
          </a:r>
          <a:endParaRPr lang="ru-RU" dirty="0" smtClean="0">
            <a:solidFill>
              <a:srgbClr val="002060"/>
            </a:solidFill>
          </a:endParaRPr>
        </a:p>
      </dgm:t>
    </dgm:pt>
    <dgm:pt modelId="{04BEB08A-9A64-43AE-BEA8-BCC3AB6A236D}" type="parTrans" cxnId="{840BDD79-9E51-4D5D-A2E2-375892929B82}">
      <dgm:prSet/>
      <dgm:spPr/>
      <dgm:t>
        <a:bodyPr/>
        <a:lstStyle/>
        <a:p>
          <a:endParaRPr lang="ru-RU"/>
        </a:p>
      </dgm:t>
    </dgm:pt>
    <dgm:pt modelId="{92A3D165-AD6B-47EC-9B2F-1078D4954D19}" type="sibTrans" cxnId="{840BDD79-9E51-4D5D-A2E2-375892929B82}">
      <dgm:prSet/>
      <dgm:spPr/>
      <dgm:t>
        <a:bodyPr/>
        <a:lstStyle/>
        <a:p>
          <a:endParaRPr lang="ru-RU"/>
        </a:p>
      </dgm:t>
    </dgm:pt>
    <dgm:pt modelId="{C2F68CFB-E983-46C0-8A4E-4D2EBA6ECC3D}" type="pres">
      <dgm:prSet presAssocID="{5895F7AC-B2D3-492F-9488-E3BDA549897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3C81966-0AA3-42E7-B7B8-2E99E7506244}" type="pres">
      <dgm:prSet presAssocID="{003123B6-B3A5-43E5-B37D-8AC9B3D57145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D48A2A-D761-46C1-8081-9553015FEFD2}" type="pres">
      <dgm:prSet presAssocID="{003123B6-B3A5-43E5-B37D-8AC9B3D57145}" presName="childText" presStyleLbl="revTx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AFDAB5-371E-454F-AF44-16B9119E83B8}" type="pres">
      <dgm:prSet presAssocID="{C0ACA9A9-125A-438B-A68A-953F12CA7A28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7AC7A5-CAB3-4AFF-8709-48B0C1B0355D}" type="pres">
      <dgm:prSet presAssocID="{C0ACA9A9-125A-438B-A68A-953F12CA7A28}" presName="childText" presStyleLbl="revTx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D78F45-E824-42CE-8D0B-DE7F79827C05}" type="pres">
      <dgm:prSet presAssocID="{C13240CB-0009-4449-B97D-280B07AF7B12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1A0A38-4F1F-4BB4-96FA-E80D3D4B8D64}" type="pres">
      <dgm:prSet presAssocID="{C13240CB-0009-4449-B97D-280B07AF7B12}" presName="childText" presStyleLbl="revTx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2776FC-288C-44B1-8DF3-409A88B85AFD}" type="pres">
      <dgm:prSet presAssocID="{A3EB6B88-15AD-4665-BCCE-BFA65E0B5AA0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ABE2FE-78C5-4060-9A1C-153CE0731DF0}" type="pres">
      <dgm:prSet presAssocID="{A3EB6B88-15AD-4665-BCCE-BFA65E0B5AA0}" presName="childText" presStyleLbl="revTx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BBB84B-0E1E-4F8B-81D6-DCEE94E251DD}" type="pres">
      <dgm:prSet presAssocID="{AD1D62E3-ABBB-4EE1-85C7-6839138ACFD4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DC9A02-D690-4B8D-BAE6-8CF67AE170CB}" type="pres">
      <dgm:prSet presAssocID="{AD1D62E3-ABBB-4EE1-85C7-6839138ACFD4}" presName="childText" presStyleLbl="revTx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1AE2DF-BD8F-49CF-B85F-D073D0FAF396}" type="pres">
      <dgm:prSet presAssocID="{9A655507-9319-4DA0-A75D-6A4948E9C05C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350243-8D9B-49F0-813B-CBBC028D1CAE}" type="pres">
      <dgm:prSet presAssocID="{9A655507-9319-4DA0-A75D-6A4948E9C05C}" presName="childText" presStyleLbl="revTx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249F51A-B965-4339-9557-38E3464D2A35}" type="presOf" srcId="{C0ACA9A9-125A-438B-A68A-953F12CA7A28}" destId="{AFAFDAB5-371E-454F-AF44-16B9119E83B8}" srcOrd="0" destOrd="0" presId="urn:microsoft.com/office/officeart/2005/8/layout/vList2"/>
    <dgm:cxn modelId="{887E640D-E3C8-49B5-A097-C410A8023BE2}" type="presOf" srcId="{A3EB6B88-15AD-4665-BCCE-BFA65E0B5AA0}" destId="{492776FC-288C-44B1-8DF3-409A88B85AFD}" srcOrd="0" destOrd="0" presId="urn:microsoft.com/office/officeart/2005/8/layout/vList2"/>
    <dgm:cxn modelId="{9F01F5AB-6E1B-4851-9517-B29A4F5B462F}" type="presOf" srcId="{E1BEA2E4-B343-4564-B81B-AC0C0B299D96}" destId="{CA350243-8D9B-49F0-813B-CBBC028D1CAE}" srcOrd="0" destOrd="0" presId="urn:microsoft.com/office/officeart/2005/8/layout/vList2"/>
    <dgm:cxn modelId="{ED06A446-5494-477A-B26C-E10BD80780E8}" srcId="{C13240CB-0009-4449-B97D-280B07AF7B12}" destId="{EC6F745F-60B6-4955-BF9B-7F86DB76CE09}" srcOrd="1" destOrd="0" parTransId="{26B469EE-0684-4AB1-BF74-4A266DA81554}" sibTransId="{C229DCBD-07B9-4058-AB5E-56D62829FB2D}"/>
    <dgm:cxn modelId="{4FEEE1CC-925A-4D2E-981C-29D75BCB892C}" type="presOf" srcId="{EF3837E9-FE94-4F57-8703-84AAFA6F2F43}" destId="{B21A0A38-4F1F-4BB4-96FA-E80D3D4B8D64}" srcOrd="0" destOrd="0" presId="urn:microsoft.com/office/officeart/2005/8/layout/vList2"/>
    <dgm:cxn modelId="{CBEAD62C-E897-4F61-B3B5-FF1BCF50DA31}" srcId="{C13240CB-0009-4449-B97D-280B07AF7B12}" destId="{EF3837E9-FE94-4F57-8703-84AAFA6F2F43}" srcOrd="0" destOrd="0" parTransId="{63D80B18-6A1F-4ED3-8C6D-583A9515543E}" sibTransId="{D218F443-78E7-4F12-91B7-546DF0F9D6F0}"/>
    <dgm:cxn modelId="{78C68AA7-5D01-4B20-B3EF-3E97F2FD96A8}" srcId="{003123B6-B3A5-43E5-B37D-8AC9B3D57145}" destId="{008F7006-E773-41AA-AB98-C2BE7D4C57F2}" srcOrd="0" destOrd="0" parTransId="{AF437D23-132E-4396-8984-58BB95E7961A}" sibTransId="{63A4D1DC-35D7-4BBD-80AD-2B78F05B3B46}"/>
    <dgm:cxn modelId="{8ECC54CD-DA56-4B08-A6ED-A9D1C00E7123}" type="presOf" srcId="{EC6F745F-60B6-4955-BF9B-7F86DB76CE09}" destId="{B21A0A38-4F1F-4BB4-96FA-E80D3D4B8D64}" srcOrd="0" destOrd="1" presId="urn:microsoft.com/office/officeart/2005/8/layout/vList2"/>
    <dgm:cxn modelId="{89922524-5469-46A4-B196-BED5F48A9C14}" type="presOf" srcId="{77B2F99C-2B03-4D55-88AA-1D5ACE2B1A00}" destId="{C0DC9A02-D690-4B8D-BAE6-8CF67AE170CB}" srcOrd="0" destOrd="1" presId="urn:microsoft.com/office/officeart/2005/8/layout/vList2"/>
    <dgm:cxn modelId="{C2A436EF-EE82-4EAC-8E17-B0D136BA8332}" srcId="{5895F7AC-B2D3-492F-9488-E3BDA5498976}" destId="{003123B6-B3A5-43E5-B37D-8AC9B3D57145}" srcOrd="0" destOrd="0" parTransId="{9E9566E1-67DF-4242-BAA4-67F9A2D0AF99}" sibTransId="{A3D303EC-7993-410A-8C97-AED8A9B351F8}"/>
    <dgm:cxn modelId="{3194BC43-E535-46A5-9449-D70D25193037}" srcId="{9A655507-9319-4DA0-A75D-6A4948E9C05C}" destId="{E1BEA2E4-B343-4564-B81B-AC0C0B299D96}" srcOrd="0" destOrd="0" parTransId="{EAE1DDC4-B375-4EE7-915F-B796DFDCAAA0}" sibTransId="{2E493640-4B79-4A20-BE31-DC2B3C1132D9}"/>
    <dgm:cxn modelId="{BE4D3BD4-11D6-4CDC-87EC-C518F8782DAE}" type="presOf" srcId="{B4193FB5-8DAC-4207-B4B1-59B9EAE8B748}" destId="{D97AC7A5-CAB3-4AFF-8709-48B0C1B0355D}" srcOrd="0" destOrd="1" presId="urn:microsoft.com/office/officeart/2005/8/layout/vList2"/>
    <dgm:cxn modelId="{524FE557-27C4-4102-985D-926EAECC2BE9}" srcId="{AD1D62E3-ABBB-4EE1-85C7-6839138ACFD4}" destId="{E7ACE46E-44CB-410D-8FCD-E0776376328F}" srcOrd="0" destOrd="0" parTransId="{5DBC5330-D7FB-40F5-8779-47998FA27616}" sibTransId="{27E86E55-8CAC-409E-B8CB-81BAF032E254}"/>
    <dgm:cxn modelId="{FE548C2D-FC03-40CD-A87C-A8DB73EB8960}" srcId="{A3EB6B88-15AD-4665-BCCE-BFA65E0B5AA0}" destId="{2D71E116-CA05-4BE1-BA5E-7A0E2F49CC86}" srcOrd="0" destOrd="0" parTransId="{BB226F51-3AB1-4274-9CB4-AABDBCB163C4}" sibTransId="{2AA7DE59-1BC1-40AF-A44C-E20720EB305F}"/>
    <dgm:cxn modelId="{7CBD1216-A883-4B3E-8D68-BA0ADCFFE5EB}" type="presOf" srcId="{9A655507-9319-4DA0-A75D-6A4948E9C05C}" destId="{4D1AE2DF-BD8F-49CF-B85F-D073D0FAF396}" srcOrd="0" destOrd="0" presId="urn:microsoft.com/office/officeart/2005/8/layout/vList2"/>
    <dgm:cxn modelId="{E1C47E54-5321-4ADD-AA8B-C2C3034BABFE}" srcId="{C0ACA9A9-125A-438B-A68A-953F12CA7A28}" destId="{B4193FB5-8DAC-4207-B4B1-59B9EAE8B748}" srcOrd="1" destOrd="0" parTransId="{09C8857E-93D4-4035-B18B-778961869B64}" sibTransId="{93C1C45E-1BDC-4F74-8681-FFE699B71543}"/>
    <dgm:cxn modelId="{D93C5D18-E932-4F78-B786-C21C3E98289D}" srcId="{5895F7AC-B2D3-492F-9488-E3BDA5498976}" destId="{A3EB6B88-15AD-4665-BCCE-BFA65E0B5AA0}" srcOrd="3" destOrd="0" parTransId="{53BDC1F6-C8A1-4CE1-B165-7E6F9462D139}" sibTransId="{327BDE40-5D25-437F-B238-2A8F5E84590E}"/>
    <dgm:cxn modelId="{522FFACC-7525-4B33-9E7F-71E816D68B23}" srcId="{C0ACA9A9-125A-438B-A68A-953F12CA7A28}" destId="{FB6BDA3F-DCA5-4628-9F57-21945ECFA4DD}" srcOrd="0" destOrd="0" parTransId="{200A81D0-6DA1-4EF8-8593-C36E1B7ACE70}" sibTransId="{B6E5E8A6-1017-4E7A-B6AA-A0BDBC963076}"/>
    <dgm:cxn modelId="{4F4D0923-B10A-4F33-AAD3-0F6821327508}" type="presOf" srcId="{AD1D62E3-ABBB-4EE1-85C7-6839138ACFD4}" destId="{A8BBB84B-0E1E-4F8B-81D6-DCEE94E251DD}" srcOrd="0" destOrd="0" presId="urn:microsoft.com/office/officeart/2005/8/layout/vList2"/>
    <dgm:cxn modelId="{7FD48F1B-B33D-4DFA-87B0-38B9ABC2064C}" srcId="{5895F7AC-B2D3-492F-9488-E3BDA5498976}" destId="{C13240CB-0009-4449-B97D-280B07AF7B12}" srcOrd="2" destOrd="0" parTransId="{C98D8957-C6AE-4EFA-A8D7-58C626E24F29}" sibTransId="{39580D50-7652-41B5-8D3E-FFBC9DB9EE9D}"/>
    <dgm:cxn modelId="{38656B15-809E-4473-BF7E-22B6378EF014}" type="presOf" srcId="{2D71E116-CA05-4BE1-BA5E-7A0E2F49CC86}" destId="{21ABE2FE-78C5-4060-9A1C-153CE0731DF0}" srcOrd="0" destOrd="0" presId="urn:microsoft.com/office/officeart/2005/8/layout/vList2"/>
    <dgm:cxn modelId="{C02D5AF5-EE63-4251-A887-6583B88BB7A7}" srcId="{5895F7AC-B2D3-492F-9488-E3BDA5498976}" destId="{C0ACA9A9-125A-438B-A68A-953F12CA7A28}" srcOrd="1" destOrd="0" parTransId="{73355D96-DA6B-46A8-BD0F-65ABEF2383A3}" sibTransId="{E9C9D7EB-F0AB-45E2-B61C-189F4774DA75}"/>
    <dgm:cxn modelId="{41040E83-80FF-4725-A18B-CAD0D2F11B2C}" srcId="{5895F7AC-B2D3-492F-9488-E3BDA5498976}" destId="{AD1D62E3-ABBB-4EE1-85C7-6839138ACFD4}" srcOrd="4" destOrd="0" parTransId="{D0D61492-FB0E-478D-A1AC-4949A6F43D2B}" sibTransId="{0D333637-B1E1-4871-8756-E2EC8EA0EAD1}"/>
    <dgm:cxn modelId="{9C903FCE-7A4D-411F-A528-D6A48C8D3DAD}" type="presOf" srcId="{E7ACE46E-44CB-410D-8FCD-E0776376328F}" destId="{C0DC9A02-D690-4B8D-BAE6-8CF67AE170CB}" srcOrd="0" destOrd="0" presId="urn:microsoft.com/office/officeart/2005/8/layout/vList2"/>
    <dgm:cxn modelId="{D7D5FBB3-AD8B-49FB-BCF8-19D5709CC0DC}" type="presOf" srcId="{6745BC95-E4B7-4692-A316-3A59AE6CB2B4}" destId="{76D48A2A-D761-46C1-8081-9553015FEFD2}" srcOrd="0" destOrd="1" presId="urn:microsoft.com/office/officeart/2005/8/layout/vList2"/>
    <dgm:cxn modelId="{355E27E5-8D13-44A2-BAE9-507BB0B6948B}" type="presOf" srcId="{5895F7AC-B2D3-492F-9488-E3BDA5498976}" destId="{C2F68CFB-E983-46C0-8A4E-4D2EBA6ECC3D}" srcOrd="0" destOrd="0" presId="urn:microsoft.com/office/officeart/2005/8/layout/vList2"/>
    <dgm:cxn modelId="{839F8AC7-7B58-475F-8A9F-D0453030F977}" srcId="{003123B6-B3A5-43E5-B37D-8AC9B3D57145}" destId="{6745BC95-E4B7-4692-A316-3A59AE6CB2B4}" srcOrd="1" destOrd="0" parTransId="{3CCFB4DB-E0FF-4471-8B67-747979F76148}" sibTransId="{6E177739-3272-4902-8D7E-FE679FFBB906}"/>
    <dgm:cxn modelId="{840BDD79-9E51-4D5D-A2E2-375892929B82}" srcId="{AD1D62E3-ABBB-4EE1-85C7-6839138ACFD4}" destId="{77B2F99C-2B03-4D55-88AA-1D5ACE2B1A00}" srcOrd="1" destOrd="0" parTransId="{04BEB08A-9A64-43AE-BEA8-BCC3AB6A236D}" sibTransId="{92A3D165-AD6B-47EC-9B2F-1078D4954D19}"/>
    <dgm:cxn modelId="{7C36FEF2-59A7-4752-BEFA-7FF32718089F}" type="presOf" srcId="{008F7006-E773-41AA-AB98-C2BE7D4C57F2}" destId="{76D48A2A-D761-46C1-8081-9553015FEFD2}" srcOrd="0" destOrd="0" presId="urn:microsoft.com/office/officeart/2005/8/layout/vList2"/>
    <dgm:cxn modelId="{707E0F7D-3911-488F-B7F5-C28EBD03B484}" srcId="{5895F7AC-B2D3-492F-9488-E3BDA5498976}" destId="{9A655507-9319-4DA0-A75D-6A4948E9C05C}" srcOrd="5" destOrd="0" parTransId="{D795DE8E-D796-499F-A3C7-237A6A1E07C7}" sibTransId="{AFF19E80-A462-4C9B-8862-DE8151E6295C}"/>
    <dgm:cxn modelId="{5DB95D75-C40D-495F-A621-5A29234D49E1}" type="presOf" srcId="{C13240CB-0009-4449-B97D-280B07AF7B12}" destId="{BDD78F45-E824-42CE-8D0B-DE7F79827C05}" srcOrd="0" destOrd="0" presId="urn:microsoft.com/office/officeart/2005/8/layout/vList2"/>
    <dgm:cxn modelId="{83E90446-2D97-40B6-B937-2414EF61ECDD}" type="presOf" srcId="{003123B6-B3A5-43E5-B37D-8AC9B3D57145}" destId="{93C81966-0AA3-42E7-B7B8-2E99E7506244}" srcOrd="0" destOrd="0" presId="urn:microsoft.com/office/officeart/2005/8/layout/vList2"/>
    <dgm:cxn modelId="{E2D88D9D-E73C-4B1D-9E6E-10C7FA0C4E19}" type="presOf" srcId="{FB6BDA3F-DCA5-4628-9F57-21945ECFA4DD}" destId="{D97AC7A5-CAB3-4AFF-8709-48B0C1B0355D}" srcOrd="0" destOrd="0" presId="urn:microsoft.com/office/officeart/2005/8/layout/vList2"/>
    <dgm:cxn modelId="{1CF8BC6D-7C4B-45B9-9430-9DDA2BCE99F9}" type="presParOf" srcId="{C2F68CFB-E983-46C0-8A4E-4D2EBA6ECC3D}" destId="{93C81966-0AA3-42E7-B7B8-2E99E7506244}" srcOrd="0" destOrd="0" presId="urn:microsoft.com/office/officeart/2005/8/layout/vList2"/>
    <dgm:cxn modelId="{E62DB0D9-7417-4D93-A059-349D27CB0C52}" type="presParOf" srcId="{C2F68CFB-E983-46C0-8A4E-4D2EBA6ECC3D}" destId="{76D48A2A-D761-46C1-8081-9553015FEFD2}" srcOrd="1" destOrd="0" presId="urn:microsoft.com/office/officeart/2005/8/layout/vList2"/>
    <dgm:cxn modelId="{A208FB26-D5C1-48B3-9A22-59A1804D4FE5}" type="presParOf" srcId="{C2F68CFB-E983-46C0-8A4E-4D2EBA6ECC3D}" destId="{AFAFDAB5-371E-454F-AF44-16B9119E83B8}" srcOrd="2" destOrd="0" presId="urn:microsoft.com/office/officeart/2005/8/layout/vList2"/>
    <dgm:cxn modelId="{B08C52AA-6D05-436D-B332-B1B4DF2D7A0C}" type="presParOf" srcId="{C2F68CFB-E983-46C0-8A4E-4D2EBA6ECC3D}" destId="{D97AC7A5-CAB3-4AFF-8709-48B0C1B0355D}" srcOrd="3" destOrd="0" presId="urn:microsoft.com/office/officeart/2005/8/layout/vList2"/>
    <dgm:cxn modelId="{010E1C1A-B6FA-48D6-8EB5-E248226ECA9B}" type="presParOf" srcId="{C2F68CFB-E983-46C0-8A4E-4D2EBA6ECC3D}" destId="{BDD78F45-E824-42CE-8D0B-DE7F79827C05}" srcOrd="4" destOrd="0" presId="urn:microsoft.com/office/officeart/2005/8/layout/vList2"/>
    <dgm:cxn modelId="{695A859B-96B7-4C87-8253-AC2F59DCCD06}" type="presParOf" srcId="{C2F68CFB-E983-46C0-8A4E-4D2EBA6ECC3D}" destId="{B21A0A38-4F1F-4BB4-96FA-E80D3D4B8D64}" srcOrd="5" destOrd="0" presId="urn:microsoft.com/office/officeart/2005/8/layout/vList2"/>
    <dgm:cxn modelId="{140D0F1F-DC6F-4AE8-BF9B-AE88AA61A14B}" type="presParOf" srcId="{C2F68CFB-E983-46C0-8A4E-4D2EBA6ECC3D}" destId="{492776FC-288C-44B1-8DF3-409A88B85AFD}" srcOrd="6" destOrd="0" presId="urn:microsoft.com/office/officeart/2005/8/layout/vList2"/>
    <dgm:cxn modelId="{A4E9A8DB-9A7E-4519-96DD-2D90717ABECB}" type="presParOf" srcId="{C2F68CFB-E983-46C0-8A4E-4D2EBA6ECC3D}" destId="{21ABE2FE-78C5-4060-9A1C-153CE0731DF0}" srcOrd="7" destOrd="0" presId="urn:microsoft.com/office/officeart/2005/8/layout/vList2"/>
    <dgm:cxn modelId="{FD27291E-40C5-48F9-94C5-D7E336F6E2D0}" type="presParOf" srcId="{C2F68CFB-E983-46C0-8A4E-4D2EBA6ECC3D}" destId="{A8BBB84B-0E1E-4F8B-81D6-DCEE94E251DD}" srcOrd="8" destOrd="0" presId="urn:microsoft.com/office/officeart/2005/8/layout/vList2"/>
    <dgm:cxn modelId="{50F6C7A0-068F-4B75-B96D-75F5388D1C79}" type="presParOf" srcId="{C2F68CFB-E983-46C0-8A4E-4D2EBA6ECC3D}" destId="{C0DC9A02-D690-4B8D-BAE6-8CF67AE170CB}" srcOrd="9" destOrd="0" presId="urn:microsoft.com/office/officeart/2005/8/layout/vList2"/>
    <dgm:cxn modelId="{630DB69A-9885-41E4-B5CB-F82122712539}" type="presParOf" srcId="{C2F68CFB-E983-46C0-8A4E-4D2EBA6ECC3D}" destId="{4D1AE2DF-BD8F-49CF-B85F-D073D0FAF396}" srcOrd="10" destOrd="0" presId="urn:microsoft.com/office/officeart/2005/8/layout/vList2"/>
    <dgm:cxn modelId="{F0C3F392-E845-412F-81D8-A83473EFCFB3}" type="presParOf" srcId="{C2F68CFB-E983-46C0-8A4E-4D2EBA6ECC3D}" destId="{CA350243-8D9B-49F0-813B-CBBC028D1CAE}" srcOrd="1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814E82F-5860-467A-93C6-9D6381EEEDEC}">
      <dsp:nvSpPr>
        <dsp:cNvPr id="0" name=""/>
        <dsp:cNvSpPr/>
      </dsp:nvSpPr>
      <dsp:spPr>
        <a:xfrm>
          <a:off x="0" y="0"/>
          <a:ext cx="4032447" cy="1008874"/>
        </a:xfrm>
        <a:prstGeom prst="rect">
          <a:avLst/>
        </a:prstGeom>
        <a:solidFill>
          <a:srgbClr val="000044"/>
        </a:solidFill>
        <a:ln w="2540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Характеристика рынка</a:t>
          </a:r>
          <a:endParaRPr lang="ru-RU" sz="1600" b="1" kern="1200" dirty="0"/>
        </a:p>
      </dsp:txBody>
      <dsp:txXfrm>
        <a:off x="0" y="0"/>
        <a:ext cx="4032447" cy="1008874"/>
      </dsp:txXfrm>
    </dsp:sp>
    <dsp:sp modelId="{81458278-B866-4A47-951C-D042F109E149}">
      <dsp:nvSpPr>
        <dsp:cNvPr id="0" name=""/>
        <dsp:cNvSpPr/>
      </dsp:nvSpPr>
      <dsp:spPr>
        <a:xfrm>
          <a:off x="0" y="1009543"/>
          <a:ext cx="4032447" cy="40303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30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i="0" kern="1200" dirty="0" smtClean="0">
              <a:solidFill>
                <a:srgbClr val="002060"/>
              </a:solidFill>
            </a:rPr>
            <a:t>Высокая степень концентрации (первая пятерка дистрибьюторов занимает больше половины рынка)</a:t>
          </a:r>
          <a:endParaRPr lang="ru-RU" sz="1600" i="0" kern="1200" dirty="0">
            <a:solidFill>
              <a:srgbClr val="002060"/>
            </a:solidFill>
          </a:endParaRP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600" i="0" kern="1200" dirty="0">
            <a:solidFill>
              <a:srgbClr val="002060"/>
            </a:solidFill>
          </a:endParaRP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i="0" kern="1200" dirty="0" smtClean="0">
              <a:solidFill>
                <a:srgbClr val="002060"/>
              </a:solidFill>
            </a:rPr>
            <a:t>Автоматизация складов</a:t>
          </a:r>
          <a:endParaRPr lang="ru-RU" sz="1600" i="0" kern="1200" dirty="0">
            <a:solidFill>
              <a:srgbClr val="002060"/>
            </a:solidFill>
          </a:endParaRP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600" i="0" kern="1200" dirty="0">
            <a:solidFill>
              <a:srgbClr val="002060"/>
            </a:solidFill>
          </a:endParaRP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i="0" kern="1200" dirty="0" smtClean="0">
              <a:solidFill>
                <a:srgbClr val="002060"/>
              </a:solidFill>
            </a:rPr>
            <a:t>Высокий уровень конкуренции на всех уровнях: от локального до федерального</a:t>
          </a:r>
          <a:endParaRPr lang="ru-RU" sz="1600" i="0" kern="1200" dirty="0">
            <a:solidFill>
              <a:srgbClr val="FF0000"/>
            </a:solidFill>
          </a:endParaRP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600" i="0" kern="1200" dirty="0">
            <a:solidFill>
              <a:srgbClr val="FF0000"/>
            </a:solidFill>
          </a:endParaRP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i="0" kern="1200" dirty="0" smtClean="0">
              <a:solidFill>
                <a:srgbClr val="002060"/>
              </a:solidFill>
            </a:rPr>
            <a:t>Повышение рентабельности возможно по большому счёту только за путём сокращения операционных издержек, в т.ч. логистических затрат </a:t>
          </a:r>
          <a:endParaRPr lang="ru-RU" sz="1600" i="0" kern="1200" dirty="0">
            <a:solidFill>
              <a:srgbClr val="002060"/>
            </a:solidFill>
          </a:endParaRPr>
        </a:p>
      </dsp:txBody>
      <dsp:txXfrm>
        <a:off x="0" y="1009543"/>
        <a:ext cx="4032447" cy="403034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3C81966-0AA3-42E7-B7B8-2E99E7506244}">
      <dsp:nvSpPr>
        <dsp:cNvPr id="0" name=""/>
        <dsp:cNvSpPr/>
      </dsp:nvSpPr>
      <dsp:spPr>
        <a:xfrm>
          <a:off x="0" y="123825"/>
          <a:ext cx="8352928" cy="355680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noProof="0" dirty="0" smtClean="0"/>
            <a:t>Сделки М</a:t>
          </a:r>
          <a:r>
            <a:rPr lang="en-US" sz="1400" kern="1200" noProof="0" dirty="0" smtClean="0"/>
            <a:t>&amp;A </a:t>
          </a:r>
          <a:endParaRPr lang="ru-RU" sz="1400" kern="1200" dirty="0"/>
        </a:p>
      </dsp:txBody>
      <dsp:txXfrm>
        <a:off x="0" y="123825"/>
        <a:ext cx="8352928" cy="355680"/>
      </dsp:txXfrm>
    </dsp:sp>
    <dsp:sp modelId="{76D48A2A-D761-46C1-8081-9553015FEFD2}">
      <dsp:nvSpPr>
        <dsp:cNvPr id="0" name=""/>
        <dsp:cNvSpPr/>
      </dsp:nvSpPr>
      <dsp:spPr>
        <a:xfrm>
          <a:off x="0" y="479505"/>
          <a:ext cx="8352928" cy="7276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205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kern="1200" baseline="0" noProof="0" dirty="0" smtClean="0">
              <a:solidFill>
                <a:srgbClr val="002060"/>
              </a:solidFill>
            </a:rPr>
            <a:t>Основной драйвер консолидации аптечного сегмента последних лет</a:t>
          </a:r>
          <a:endParaRPr lang="ru-RU" sz="1500" kern="1200" baseline="0" dirty="0">
            <a:solidFill>
              <a:srgbClr val="00206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kern="1200" baseline="0" noProof="0" dirty="0" smtClean="0">
              <a:solidFill>
                <a:srgbClr val="002060"/>
              </a:solidFill>
            </a:rPr>
            <a:t>Прямые контракты и усиление давления на производителей с целью получения лучших условий по маркетинговым контрактам</a:t>
          </a:r>
          <a:endParaRPr lang="ru-RU" sz="1500" kern="1200" baseline="0" dirty="0">
            <a:solidFill>
              <a:srgbClr val="002060"/>
            </a:solidFill>
          </a:endParaRPr>
        </a:p>
      </dsp:txBody>
      <dsp:txXfrm>
        <a:off x="0" y="479505"/>
        <a:ext cx="8352928" cy="727604"/>
      </dsp:txXfrm>
    </dsp:sp>
    <dsp:sp modelId="{AFAFDAB5-371E-454F-AF44-16B9119E83B8}">
      <dsp:nvSpPr>
        <dsp:cNvPr id="0" name=""/>
        <dsp:cNvSpPr/>
      </dsp:nvSpPr>
      <dsp:spPr>
        <a:xfrm>
          <a:off x="0" y="1207110"/>
          <a:ext cx="8352928" cy="355680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noProof="0" dirty="0" smtClean="0"/>
            <a:t>Укрупнение региональных муниципальных аптечных сетей </a:t>
          </a:r>
          <a:endParaRPr lang="ru-RU" sz="1400" kern="1200" noProof="0" dirty="0"/>
        </a:p>
      </dsp:txBody>
      <dsp:txXfrm>
        <a:off x="0" y="1207110"/>
        <a:ext cx="8352928" cy="355680"/>
      </dsp:txXfrm>
    </dsp:sp>
    <dsp:sp modelId="{D97AC7A5-CAB3-4AFF-8709-48B0C1B0355D}">
      <dsp:nvSpPr>
        <dsp:cNvPr id="0" name=""/>
        <dsp:cNvSpPr/>
      </dsp:nvSpPr>
      <dsp:spPr>
        <a:xfrm>
          <a:off x="0" y="1562790"/>
          <a:ext cx="8352928" cy="5211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205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kern="1200" baseline="0" smtClean="0">
              <a:solidFill>
                <a:srgbClr val="002060"/>
              </a:solidFill>
            </a:rPr>
            <a:t>Снижение нагрузки </a:t>
          </a:r>
          <a:r>
            <a:rPr lang="ru-RU" sz="1500" kern="1200" baseline="0" dirty="0" smtClean="0">
              <a:solidFill>
                <a:srgbClr val="002060"/>
              </a:solidFill>
            </a:rPr>
            <a:t>на муниципальные бюджеты</a:t>
          </a:r>
          <a:endParaRPr lang="ru-RU" sz="1500" kern="1200" dirty="0">
            <a:solidFill>
              <a:srgbClr val="00206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kern="1200" dirty="0" smtClean="0">
              <a:solidFill>
                <a:srgbClr val="002060"/>
              </a:solidFill>
            </a:rPr>
            <a:t>Повышение эффективности функционирования сетей и распределения льготных ЛП</a:t>
          </a:r>
          <a:endParaRPr lang="ru-RU" sz="1500" kern="1200" dirty="0">
            <a:solidFill>
              <a:srgbClr val="002060"/>
            </a:solidFill>
          </a:endParaRPr>
        </a:p>
      </dsp:txBody>
      <dsp:txXfrm>
        <a:off x="0" y="1562790"/>
        <a:ext cx="8352928" cy="521122"/>
      </dsp:txXfrm>
    </dsp:sp>
    <dsp:sp modelId="{BDD78F45-E824-42CE-8D0B-DE7F79827C05}">
      <dsp:nvSpPr>
        <dsp:cNvPr id="0" name=""/>
        <dsp:cNvSpPr/>
      </dsp:nvSpPr>
      <dsp:spPr>
        <a:xfrm>
          <a:off x="0" y="2083913"/>
          <a:ext cx="8352928" cy="355680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Органическое</a:t>
          </a:r>
          <a:r>
            <a:rPr lang="ru-RU" sz="1400" kern="1200" baseline="0" dirty="0" smtClean="0"/>
            <a:t> развитие бизнеса</a:t>
          </a:r>
          <a:endParaRPr lang="ru-RU" sz="1400" kern="1200" dirty="0"/>
        </a:p>
      </dsp:txBody>
      <dsp:txXfrm>
        <a:off x="0" y="2083913"/>
        <a:ext cx="8352928" cy="355680"/>
      </dsp:txXfrm>
    </dsp:sp>
    <dsp:sp modelId="{B21A0A38-4F1F-4BB4-96FA-E80D3D4B8D64}">
      <dsp:nvSpPr>
        <dsp:cNvPr id="0" name=""/>
        <dsp:cNvSpPr/>
      </dsp:nvSpPr>
      <dsp:spPr>
        <a:xfrm>
          <a:off x="0" y="2439593"/>
          <a:ext cx="8352928" cy="5211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205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kern="1200" dirty="0" smtClean="0">
              <a:solidFill>
                <a:srgbClr val="002060"/>
              </a:solidFill>
            </a:rPr>
            <a:t>Наиболее устойчивое и прогнозируемое развитие с точки зрения управления бизнесом</a:t>
          </a:r>
          <a:endParaRPr lang="ru-RU" sz="1500" kern="1200" dirty="0">
            <a:solidFill>
              <a:srgbClr val="002060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kern="1200" dirty="0" smtClean="0">
              <a:solidFill>
                <a:srgbClr val="002060"/>
              </a:solidFill>
            </a:rPr>
            <a:t>Контроль над ростом аптечной сети</a:t>
          </a:r>
          <a:endParaRPr lang="ru-RU" sz="1500" kern="1200" dirty="0">
            <a:solidFill>
              <a:srgbClr val="002060"/>
            </a:solidFill>
          </a:endParaRPr>
        </a:p>
      </dsp:txBody>
      <dsp:txXfrm>
        <a:off x="0" y="2439593"/>
        <a:ext cx="8352928" cy="521122"/>
      </dsp:txXfrm>
    </dsp:sp>
    <dsp:sp modelId="{492776FC-288C-44B1-8DF3-409A88B85AFD}">
      <dsp:nvSpPr>
        <dsp:cNvPr id="0" name=""/>
        <dsp:cNvSpPr/>
      </dsp:nvSpPr>
      <dsp:spPr>
        <a:xfrm>
          <a:off x="0" y="2960715"/>
          <a:ext cx="8352928" cy="355680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Развитие ассортимента </a:t>
          </a:r>
          <a:endParaRPr lang="ru-RU" sz="1400" kern="1200" dirty="0"/>
        </a:p>
      </dsp:txBody>
      <dsp:txXfrm>
        <a:off x="0" y="2960715"/>
        <a:ext cx="8352928" cy="355680"/>
      </dsp:txXfrm>
    </dsp:sp>
    <dsp:sp modelId="{21ABE2FE-78C5-4060-9A1C-153CE0731DF0}">
      <dsp:nvSpPr>
        <dsp:cNvPr id="0" name=""/>
        <dsp:cNvSpPr/>
      </dsp:nvSpPr>
      <dsp:spPr>
        <a:xfrm>
          <a:off x="0" y="3316395"/>
          <a:ext cx="8352928" cy="4719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205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kern="1200" dirty="0" smtClean="0">
              <a:solidFill>
                <a:srgbClr val="002060"/>
              </a:solidFill>
            </a:rPr>
            <a:t>Упор на продажи нелекарственной продукции и ОТС препаратов, как наиболее маржинальные ассортиментные группы</a:t>
          </a:r>
          <a:endParaRPr lang="ru-RU" sz="1500" kern="1200" dirty="0">
            <a:solidFill>
              <a:srgbClr val="002060"/>
            </a:solidFill>
          </a:endParaRPr>
        </a:p>
      </dsp:txBody>
      <dsp:txXfrm>
        <a:off x="0" y="3316395"/>
        <a:ext cx="8352928" cy="471959"/>
      </dsp:txXfrm>
    </dsp:sp>
    <dsp:sp modelId="{A8BBB84B-0E1E-4F8B-81D6-DCEE94E251DD}">
      <dsp:nvSpPr>
        <dsp:cNvPr id="0" name=""/>
        <dsp:cNvSpPr/>
      </dsp:nvSpPr>
      <dsp:spPr>
        <a:xfrm>
          <a:off x="0" y="3788355"/>
          <a:ext cx="8352928" cy="355680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Развитие ассоциаций </a:t>
          </a:r>
          <a:endParaRPr lang="ru-RU" sz="1400" kern="1200" dirty="0" smtClean="0">
            <a:solidFill>
              <a:schemeClr val="tx2"/>
            </a:solidFill>
          </a:endParaRPr>
        </a:p>
      </dsp:txBody>
      <dsp:txXfrm>
        <a:off x="0" y="3788355"/>
        <a:ext cx="8352928" cy="355680"/>
      </dsp:txXfrm>
    </dsp:sp>
    <dsp:sp modelId="{C0DC9A02-D690-4B8D-BAE6-8CF67AE170CB}">
      <dsp:nvSpPr>
        <dsp:cNvPr id="0" name=""/>
        <dsp:cNvSpPr/>
      </dsp:nvSpPr>
      <dsp:spPr>
        <a:xfrm>
          <a:off x="0" y="4144035"/>
          <a:ext cx="8352928" cy="5211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205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kern="1200" dirty="0" smtClean="0">
              <a:solidFill>
                <a:srgbClr val="002060"/>
              </a:solidFill>
            </a:rPr>
            <a:t>Консолидация маркетинговых услуг, оказываемых сетями, входящими в ассоциации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kern="1200" dirty="0" smtClean="0">
              <a:solidFill>
                <a:srgbClr val="002060"/>
              </a:solidFill>
            </a:rPr>
            <a:t>Совместные программы и сокращение издержек по </a:t>
          </a:r>
          <a:r>
            <a:rPr lang="en-US" sz="1500" kern="1200" dirty="0" smtClean="0">
              <a:solidFill>
                <a:srgbClr val="002060"/>
              </a:solidFill>
            </a:rPr>
            <a:t>Private label</a:t>
          </a:r>
          <a:endParaRPr lang="ru-RU" sz="1500" kern="1200" dirty="0" smtClean="0">
            <a:solidFill>
              <a:srgbClr val="002060"/>
            </a:solidFill>
          </a:endParaRPr>
        </a:p>
      </dsp:txBody>
      <dsp:txXfrm>
        <a:off x="0" y="4144035"/>
        <a:ext cx="8352928" cy="521122"/>
      </dsp:txXfrm>
    </dsp:sp>
    <dsp:sp modelId="{4D1AE2DF-BD8F-49CF-B85F-D073D0FAF396}">
      <dsp:nvSpPr>
        <dsp:cNvPr id="0" name=""/>
        <dsp:cNvSpPr/>
      </dsp:nvSpPr>
      <dsp:spPr>
        <a:xfrm>
          <a:off x="0" y="4665158"/>
          <a:ext cx="8352928" cy="355680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bg1"/>
              </a:solidFill>
            </a:rPr>
            <a:t>Развитие новых каналов продаж</a:t>
          </a:r>
          <a:endParaRPr lang="ru-RU" sz="1400" kern="1200" dirty="0">
            <a:solidFill>
              <a:schemeClr val="bg1"/>
            </a:solidFill>
          </a:endParaRPr>
        </a:p>
      </dsp:txBody>
      <dsp:txXfrm>
        <a:off x="0" y="4665158"/>
        <a:ext cx="8352928" cy="355680"/>
      </dsp:txXfrm>
    </dsp:sp>
    <dsp:sp modelId="{CA350243-8D9B-49F0-813B-CBBC028D1CAE}">
      <dsp:nvSpPr>
        <dsp:cNvPr id="0" name=""/>
        <dsp:cNvSpPr/>
      </dsp:nvSpPr>
      <dsp:spPr>
        <a:xfrm>
          <a:off x="0" y="5020838"/>
          <a:ext cx="8352928" cy="4719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205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500" kern="1200" dirty="0" smtClean="0">
              <a:solidFill>
                <a:srgbClr val="002060"/>
              </a:solidFill>
            </a:rPr>
            <a:t>Интернет аптеки (развитие тренда можно ожидать после законодательного определения данного вида деятельности)</a:t>
          </a:r>
          <a:endParaRPr lang="ru-RU" sz="1500" kern="1200" dirty="0">
            <a:solidFill>
              <a:srgbClr val="002060"/>
            </a:solidFill>
          </a:endParaRPr>
        </a:p>
      </dsp:txBody>
      <dsp:txXfrm>
        <a:off x="0" y="5020838"/>
        <a:ext cx="8352928" cy="4719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0.74824</cdr:x>
      <cdr:y>0.9542</cdr:y>
    </cdr:from>
    <cdr:to>
      <cdr:x>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261987" y="5793442"/>
          <a:ext cx="2073088" cy="2689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endParaRPr lang="ru-RU" sz="1200" b="1" i="1" dirty="0">
            <a:solidFill>
              <a:srgbClr val="000044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2A9D8E-5357-4B9E-8F8A-6BC33F39BCBA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2EB0A5-569C-4588-986B-397A859D48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3725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Уровень</a:t>
            </a:r>
            <a:r>
              <a:rPr lang="ru-RU" baseline="0" dirty="0" smtClean="0"/>
              <a:t> концентрации аптечного сетевого</a:t>
            </a:r>
            <a:r>
              <a:rPr lang="en-US" baseline="0" dirty="0" smtClean="0"/>
              <a:t> </a:t>
            </a:r>
            <a:r>
              <a:rPr lang="ru-RU" baseline="0" dirty="0" smtClean="0"/>
              <a:t>за последние несколько лет существенно растет. Особенно активно данный процесс идет последние несколько лет на волне объединения аптечных сетей</a:t>
            </a:r>
            <a:r>
              <a:rPr lang="en-US" baseline="0" dirty="0" smtClean="0"/>
              <a:t>, </a:t>
            </a:r>
            <a:r>
              <a:rPr lang="ru-RU" baseline="0" dirty="0" smtClean="0"/>
              <a:t>создания и развития маркетинговых альянсов и сделок </a:t>
            </a:r>
            <a:r>
              <a:rPr lang="en-US" baseline="0" dirty="0" smtClean="0"/>
              <a:t>M&amp;A. </a:t>
            </a:r>
            <a:r>
              <a:rPr lang="ru-RU" baseline="0" dirty="0" smtClean="0"/>
              <a:t>В целом тенденция позитивна, т.к. означает увеличение прозрачности рынка и соответственно улучшение климата для ведения бизнеса участниками рынка (</a:t>
            </a:r>
            <a:r>
              <a:rPr lang="ru-RU" baseline="0" dirty="0" err="1" smtClean="0"/>
              <a:t>фармкомпаниями</a:t>
            </a:r>
            <a:r>
              <a:rPr lang="ru-RU" baseline="0" dirty="0" smtClean="0"/>
              <a:t>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EB0A5-569C-4588-986B-397A859D482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 рынке в натуральном выражении</a:t>
            </a:r>
            <a:r>
              <a:rPr lang="ru-RU" baseline="0" dirty="0" smtClean="0"/>
              <a:t> наблюдается сокращение объёма рынка на протяжении последних нескольких лет с одновременным ростом средних цен. Это означает, что потребитель переходит на более экономичные упаковки, а также на более дорогие препараты, что в принципе стимулировано усилиями всех участников товаропроводящей цепи.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EB0A5-569C-4588-986B-397A859D482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</a:t>
            </a:r>
            <a:r>
              <a:rPr lang="ru-RU" baseline="0" dirty="0" smtClean="0"/>
              <a:t> структуре ассортимента мы наблюдаем разнонаправленные тенденции по разным категориям участников аптечного рынка. Однако в целом сохраняется тенденция последних лет, а именно роста хотя бы одной из маржинальных категорий продукции – ОТС и нелекарственный ассортимент. Судя по цифрам, наибольшая борьба за повышение рентабельности наблюдается у федеральных игроков. Также активный рост продаж ОТС ассортимента отчасти связан с большей активностью фармпроизводителей в области проведения маркетинговых программ в крупных федеральных сетях. Это в принципе не удивительно, т.к. осень это один из высоких сезонов для данной активности фармпроизводителей.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EB0A5-569C-4588-986B-397A859D482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По итогам 9 месяцев лидеров на</a:t>
            </a:r>
            <a:r>
              <a:rPr lang="ru-RU" baseline="0" dirty="0" smtClean="0"/>
              <a:t> рынке прямых поставок среди фармдистрибьюторов является компания </a:t>
            </a:r>
            <a:r>
              <a:rPr lang="ru-RU" b="1" baseline="0" dirty="0" smtClean="0"/>
              <a:t>катрен </a:t>
            </a:r>
            <a:r>
              <a:rPr lang="ru-RU" baseline="0" dirty="0" smtClean="0"/>
              <a:t>с долей 16,4%</a:t>
            </a:r>
            <a:endParaRPr lang="ru-RU" b="1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Развитие</a:t>
            </a:r>
            <a:r>
              <a:rPr lang="ru-RU" baseline="0" dirty="0" smtClean="0"/>
              <a:t> дистрибьюторов происходит в основном за счёт собственных ресурсов, лишь единичные компании могут похвастаться привлеченным финансированием.</a:t>
            </a:r>
          </a:p>
          <a:p>
            <a:pPr>
              <a:buFont typeface="Arial" pitchFamily="34" charset="0"/>
              <a:buChar char="•"/>
            </a:pPr>
            <a:r>
              <a:rPr lang="ru-RU" baseline="0" dirty="0" smtClean="0"/>
              <a:t>Тенденцией последнего года является автоматизация складов, как крупных игроков, так и локальных компаний. Объясняется это  тем, что по сути сейчас одним из основных способов повышения рентабельности является сокращение издержек, в т.ч. и логистических.</a:t>
            </a:r>
          </a:p>
          <a:p>
            <a:pPr>
              <a:buFont typeface="Arial" pitchFamily="34" charset="0"/>
              <a:buChar char="•"/>
            </a:pPr>
            <a:r>
              <a:rPr lang="ru-RU" baseline="0" dirty="0" smtClean="0"/>
              <a:t>Изменением в расстановке сил в лидирующей тройке компаний может стать переход управления компании СИА к дистрибьютору Р-Фарм. Таким образом </a:t>
            </a:r>
            <a:r>
              <a:rPr lang="ru-RU" baseline="0" dirty="0" err="1" smtClean="0"/>
              <a:t>Р-фарм</a:t>
            </a:r>
            <a:r>
              <a:rPr lang="ru-RU" baseline="0" dirty="0" smtClean="0"/>
              <a:t> укрепит собственные позиции в аптечном сегменте и войдет в топ российских дистрибьюторов по доле прямых поставок.</a:t>
            </a:r>
          </a:p>
          <a:p>
            <a:pPr>
              <a:buFont typeface="Arial" pitchFamily="34" charset="0"/>
              <a:buChar char="•"/>
            </a:pPr>
            <a:endParaRPr lang="ru-RU" baseline="0" dirty="0" smtClean="0"/>
          </a:p>
          <a:p>
            <a:pPr>
              <a:buFont typeface="Arial" pitchFamily="34" charset="0"/>
              <a:buChar char="•"/>
            </a:pPr>
            <a:endParaRPr lang="ru-RU" baseline="0" dirty="0" smtClean="0"/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EB0A5-569C-4588-986B-397A859D4828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689679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baseline="0" dirty="0" smtClean="0"/>
              <a:t>На аптечные сети из топ-15, тем или иным образом связанные с фармдистрибьюцией, приходится порядка 11,6% коммерческого розничного рынка.</a:t>
            </a:r>
          </a:p>
          <a:p>
            <a:pPr>
              <a:buFont typeface="Arial" pitchFamily="34" charset="0"/>
              <a:buChar char="•"/>
            </a:pPr>
            <a:r>
              <a:rPr lang="ru-RU" baseline="0" dirty="0" smtClean="0"/>
              <a:t>Также примечательно, что сейчас развитие розничных операторов в большей мере связано со сделками </a:t>
            </a:r>
            <a:r>
              <a:rPr lang="en-US" baseline="0" dirty="0" smtClean="0"/>
              <a:t>M&amp;A</a:t>
            </a:r>
            <a:r>
              <a:rPr lang="ru-RU" baseline="0" dirty="0" smtClean="0"/>
              <a:t>. Данные процессы в сегменте по нашим оценкам продолжатся в отрасли ближайший год, после чего вероятнее всего наступит относительное затишье, когда участники рынка будут интегрировать новые активы в собственные структуры.</a:t>
            </a:r>
          </a:p>
          <a:p>
            <a:pPr>
              <a:buFont typeface="Arial" pitchFamily="34" charset="0"/>
              <a:buChar char="•"/>
            </a:pPr>
            <a:r>
              <a:rPr lang="ru-RU" baseline="0" dirty="0" smtClean="0"/>
              <a:t>В целом на топ-15 российских сетей по итогам 1-3 кв. 2014 приходится порядка 24,5% коммерческой розницы и основными трендами здесь можно назвать консолидация сегмента, как за счёт сделок </a:t>
            </a:r>
            <a:r>
              <a:rPr lang="en-US" baseline="0" dirty="0" smtClean="0"/>
              <a:t>M&amp;A</a:t>
            </a:r>
            <a:r>
              <a:rPr lang="ru-RU" baseline="0" dirty="0" smtClean="0"/>
              <a:t>, так и создания и развития маркетинговых альянсов.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EB0A5-569C-4588-986B-397A859D4828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907265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dirty="0" smtClean="0">
                <a:solidFill>
                  <a:srgbClr val="FF0000"/>
                </a:solidFill>
              </a:rPr>
              <a:t>На большинстве региональных рынков лидируют не федеральные сети, а локальные или межрегиональные игроки. Это заметно и по рынку Москвы</a:t>
            </a:r>
            <a:r>
              <a:rPr lang="ru-RU" sz="1200" b="0" baseline="0" dirty="0" smtClean="0">
                <a:solidFill>
                  <a:srgbClr val="FF0000"/>
                </a:solidFill>
              </a:rPr>
              <a:t> и МО (покажем далее). В целом стоит отметить, что Москва остается основным регионом для выхода новых игроков на аптечный рынок за счёт в целом достаточно невысокой концентрации сетевого сегмента и привлекательного объёма рынка, а соответственно потенциала развития.</a:t>
            </a:r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EB0A5-569C-4588-986B-397A859D482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dirty="0" smtClean="0">
                <a:solidFill>
                  <a:srgbClr val="FF0000"/>
                </a:solidFill>
              </a:rPr>
              <a:t>Рынок Московской области обладает</a:t>
            </a:r>
            <a:r>
              <a:rPr lang="ru-RU" sz="1200" b="0" baseline="0" dirty="0" smtClean="0">
                <a:solidFill>
                  <a:srgbClr val="FF0000"/>
                </a:solidFill>
              </a:rPr>
              <a:t> большей степенью консолидации сегмента. В области для сетевой рознице условия работы чуть жестче, чем в Москве, что связано с менее развитой инфраструктурой региона и большими затратами на логистику по переброскам товара из аптек  (если конечно данная функция не передана основному партнеру – дистрибьютору). Также стоит заметить, что в лидерах данного рынка остаются московские сети, а локальные игроки в основном располагаются в пределах крупных районных центров.</a:t>
            </a:r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EB0A5-569C-4588-986B-397A859D482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Развитие розницы будет обусловлено тенденциями,</a:t>
            </a:r>
            <a:r>
              <a:rPr lang="ru-RU" baseline="0" dirty="0" smtClean="0"/>
              <a:t> как сложившимися на протяжении последних лет (перераспределение потребление в сторону более дорогой продукции/экономичной упаковки), так и за счёт последних тенденций (девальвация рубля)</a:t>
            </a:r>
            <a:endParaRPr lang="en-US" baseline="0" dirty="0" smtClean="0"/>
          </a:p>
          <a:p>
            <a:pPr>
              <a:buFont typeface="Arial" pitchFamily="34" charset="0"/>
              <a:buChar char="•"/>
            </a:pPr>
            <a:endParaRPr lang="ru-RU" baseline="0" dirty="0" smtClean="0"/>
          </a:p>
          <a:p>
            <a:pPr>
              <a:buFont typeface="Arial" pitchFamily="34" charset="0"/>
              <a:buChar char="•"/>
            </a:pPr>
            <a:r>
              <a:rPr lang="ru-RU" baseline="0" dirty="0" smtClean="0"/>
              <a:t>Развитие ОТС и </a:t>
            </a:r>
            <a:r>
              <a:rPr lang="en-US" baseline="0" dirty="0" smtClean="0"/>
              <a:t>R</a:t>
            </a:r>
            <a:r>
              <a:rPr lang="ru-RU" baseline="0" dirty="0" smtClean="0"/>
              <a:t>Х сегментов могут ощутить на себе кризисные явления в экономике. Если в докризисный период и в начале кризиса потребители охотно тратят деньги на ОТС продукцию, то в период разгара кризисных явлений потребление более активно в сегменте</a:t>
            </a:r>
            <a:r>
              <a:rPr lang="en-US" baseline="0" dirty="0" smtClean="0"/>
              <a:t> </a:t>
            </a:r>
            <a:r>
              <a:rPr lang="ru-RU" baseline="0" dirty="0" smtClean="0"/>
              <a:t>жизненно важных </a:t>
            </a:r>
            <a:r>
              <a:rPr lang="en-US" baseline="0" dirty="0" smtClean="0"/>
              <a:t>RX </a:t>
            </a:r>
            <a:r>
              <a:rPr lang="ru-RU" baseline="0" dirty="0" smtClean="0"/>
              <a:t>препаратов, что также подтверждается ситуацией 2009-2010 годах. Поэтому мы ожидаем сокращением темпов роста ОТС сегмента в 2015 году.</a:t>
            </a:r>
          </a:p>
          <a:p>
            <a:pPr>
              <a:buFont typeface="Arial" pitchFamily="34" charset="0"/>
              <a:buChar char="•"/>
            </a:pPr>
            <a:endParaRPr lang="ru-RU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dirty="0" smtClean="0"/>
              <a:t>Снижение</a:t>
            </a:r>
            <a:r>
              <a:rPr lang="ru-RU" baseline="0" dirty="0" smtClean="0"/>
              <a:t> в федеральной льготе в 2015 потенциально возможно за счёт процессов импортозамещения (поставки более дешевой продукции), что с большой долей вероятности приведет к сокращению объёма рынка в денежном выражении.</a:t>
            </a:r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EB0A5-569C-4588-986B-397A859D4828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347738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dirty="0" smtClean="0">
                <a:solidFill>
                  <a:srgbClr val="FF0000"/>
                </a:solidFill>
              </a:rPr>
              <a:t>Благодарим Вас за внимание и приглашаем посетить наш сайт – на нём вы найдёте много интересной и самой свежей </a:t>
            </a:r>
            <a:r>
              <a:rPr lang="ru-RU" sz="1200" b="0" dirty="0" err="1" smtClean="0">
                <a:solidFill>
                  <a:srgbClr val="FF0000"/>
                </a:solidFill>
              </a:rPr>
              <a:t>информаици</a:t>
            </a:r>
            <a:r>
              <a:rPr lang="ru-RU" sz="1200" b="0" dirty="0" smtClean="0">
                <a:solidFill>
                  <a:srgbClr val="FF0000"/>
                </a:solidFill>
              </a:rPr>
              <a:t> о развитии сетевой фармацевтической розницы</a:t>
            </a:r>
            <a:endParaRPr lang="ru-RU" sz="1200" b="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EB0A5-569C-4588-986B-397A859D4828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595174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 userDrawn="1"/>
        </p:nvCxnSpPr>
        <p:spPr>
          <a:xfrm>
            <a:off x="1691680" y="764704"/>
            <a:ext cx="7272808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1934" y="116632"/>
            <a:ext cx="1539746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892452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107504" y="6381328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z="1000" smtClean="0">
                <a:solidFill>
                  <a:srgbClr val="4F81BD">
                    <a:lumMod val="75000"/>
                  </a:srgbClr>
                </a:solidFill>
              </a:rPr>
              <a:t>Источник: </a:t>
            </a:r>
            <a:r>
              <a:rPr lang="en-US" sz="1000" smtClean="0">
                <a:solidFill>
                  <a:srgbClr val="4F81BD">
                    <a:lumMod val="75000"/>
                  </a:srgbClr>
                </a:solidFill>
              </a:rPr>
              <a:t>RNC Pharma</a:t>
            </a:r>
            <a:endParaRPr lang="ru-RU" sz="1000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/>
          <a:p>
            <a:fld id="{00C9B326-0A1A-4316-9A39-949F6D70CD57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1691680" y="764704"/>
            <a:ext cx="7272808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1934" y="116632"/>
            <a:ext cx="1539746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423225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Источник: </a:t>
            </a:r>
            <a:r>
              <a:rPr lang="en-US" smtClean="0"/>
              <a:t>RNC Pharma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9B326-0A1A-4316-9A39-949F6D70CD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4818" y="0"/>
            <a:ext cx="9144000" cy="6858000"/>
          </a:xfrm>
          <a:prstGeom prst="rect">
            <a:avLst/>
          </a:prstGeom>
          <a:solidFill>
            <a:srgbClr val="0000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Стрелка вправо 8"/>
          <p:cNvSpPr/>
          <p:nvPr userDrawn="1"/>
        </p:nvSpPr>
        <p:spPr>
          <a:xfrm rot="20152823">
            <a:off x="-255038" y="93312"/>
            <a:ext cx="10014118" cy="6003915"/>
          </a:xfrm>
          <a:prstGeom prst="rightArrow">
            <a:avLst>
              <a:gd name="adj1" fmla="val 84702"/>
              <a:gd name="adj2" fmla="val 2189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Picture 4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8144" y="620688"/>
            <a:ext cx="2309618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162872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4" r:id="rId3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2564904"/>
            <a:ext cx="79208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0068"/>
                </a:solidFill>
              </a:rPr>
              <a:t>Ключевые тенденции российского сетевого ритейла</a:t>
            </a:r>
            <a:endParaRPr lang="ru-RU" sz="4000" b="1" dirty="0">
              <a:solidFill>
                <a:srgbClr val="000068"/>
              </a:solidFill>
            </a:endParaRPr>
          </a:p>
        </p:txBody>
      </p:sp>
      <p:sp>
        <p:nvSpPr>
          <p:cNvPr id="10242" name="AutoShape 2" descr="https://apf.mail.ru/cgi-bin/readmsg/LOGO_big.png?id=13757049630000000850%3B0%3B1&amp;exif=1&amp;bs=4200&amp;bl=15550&amp;ct=image%2Fpng&amp;cn=LOGO_big.png&amp;cte=base64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4" name="AutoShape 4" descr="https://apf29.mail.ru/cgi-bin/readmsg/LOGO_big.png?id=13757049630000000850%3B0%3B1&amp;mode=attachment&amp;channel&amp;bs=4200&amp;bl=15550&amp;ct=image%2Fpng&amp;cn=LOGO_big.png&amp;cte=base64&amp;preview=1&amp;exif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70835" y="4582869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solidFill>
                  <a:srgbClr val="000099"/>
                </a:solidFill>
              </a:rPr>
              <a:t>Павел Расщупкин</a:t>
            </a:r>
          </a:p>
          <a:p>
            <a:pPr algn="just"/>
            <a:r>
              <a:rPr lang="ru-RU" dirty="0" smtClean="0">
                <a:solidFill>
                  <a:srgbClr val="000099"/>
                </a:solidFill>
              </a:rPr>
              <a:t>директор по аналитике </a:t>
            </a:r>
            <a:r>
              <a:rPr lang="en-US" dirty="0" smtClean="0">
                <a:solidFill>
                  <a:srgbClr val="000099"/>
                </a:solidFill>
              </a:rPr>
              <a:t>RNC Pharma</a:t>
            </a:r>
            <a:endParaRPr lang="ru-RU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941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91680" y="118373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b="1">
                <a:solidFill>
                  <a:srgbClr val="000068"/>
                </a:solidFill>
              </a:defRPr>
            </a:lvl1pPr>
          </a:lstStyle>
          <a:p>
            <a:r>
              <a:rPr lang="ru-RU" dirty="0">
                <a:solidFill>
                  <a:srgbClr val="002060"/>
                </a:solidFill>
              </a:rPr>
              <a:t>Основные </a:t>
            </a:r>
            <a:r>
              <a:rPr lang="ru-RU" dirty="0" smtClean="0">
                <a:solidFill>
                  <a:srgbClr val="002060"/>
                </a:solidFill>
              </a:rPr>
              <a:t>тенденции развития </a:t>
            </a:r>
            <a:r>
              <a:rPr lang="ru-RU" dirty="0">
                <a:solidFill>
                  <a:srgbClr val="002060"/>
                </a:solidFill>
              </a:rPr>
              <a:t>сетевого аптечного ритейла </a:t>
            </a:r>
            <a:r>
              <a:rPr lang="ru-RU" dirty="0" smtClean="0">
                <a:solidFill>
                  <a:srgbClr val="002060"/>
                </a:solidFill>
              </a:rPr>
              <a:t>в 2013-2014 гг.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79512" y="1484784"/>
            <a:ext cx="8774561" cy="466769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Tx/>
              <a:buNone/>
            </a:pPr>
            <a:endParaRPr lang="ru-RU" sz="22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z="1000" smtClean="0">
                <a:solidFill>
                  <a:srgbClr val="4F81BD">
                    <a:lumMod val="75000"/>
                  </a:srgbClr>
                </a:solidFill>
              </a:rPr>
              <a:t>Источник: </a:t>
            </a:r>
            <a:r>
              <a:rPr lang="en-US" sz="1000" smtClean="0">
                <a:solidFill>
                  <a:srgbClr val="4F81BD">
                    <a:lumMod val="75000"/>
                  </a:srgbClr>
                </a:solidFill>
              </a:rPr>
              <a:t>RNC Pharma</a:t>
            </a:r>
            <a:endParaRPr lang="ru-RU" sz="1000" dirty="0">
              <a:solidFill>
                <a:srgbClr val="4F81BD">
                  <a:lumMod val="75000"/>
                </a:srgbClr>
              </a:solidFill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395536" y="836712"/>
          <a:ext cx="8352928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45280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z="1000" smtClean="0">
                <a:solidFill>
                  <a:srgbClr val="4F81BD">
                    <a:lumMod val="75000"/>
                  </a:srgbClr>
                </a:solidFill>
              </a:rPr>
              <a:t>Источник: </a:t>
            </a:r>
            <a:r>
              <a:rPr lang="en-US" sz="1000" smtClean="0">
                <a:solidFill>
                  <a:srgbClr val="4F81BD">
                    <a:lumMod val="75000"/>
                  </a:srgbClr>
                </a:solidFill>
              </a:rPr>
              <a:t>RNC Pharma</a:t>
            </a:r>
            <a:endParaRPr lang="ru-RU" sz="1000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91680" y="116632"/>
            <a:ext cx="65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b="1">
                <a:solidFill>
                  <a:srgbClr val="000068"/>
                </a:solidFill>
              </a:defRPr>
            </a:lvl1pPr>
          </a:lstStyle>
          <a:p>
            <a:r>
              <a:rPr lang="ru-RU" dirty="0" smtClean="0">
                <a:solidFill>
                  <a:srgbClr val="002060"/>
                </a:solidFill>
              </a:rPr>
              <a:t>Прогноз развития отдельных сегментов российского фармрынка на 2014-2015 года, прирост в рублёвых ценах, %</a:t>
            </a: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70741219"/>
              </p:ext>
            </p:extLst>
          </p:nvPr>
        </p:nvGraphicFramePr>
        <p:xfrm>
          <a:off x="179512" y="1196750"/>
          <a:ext cx="8784980" cy="4946480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4032448"/>
                <a:gridCol w="1080120"/>
                <a:gridCol w="1224136"/>
                <a:gridCol w="1224136"/>
                <a:gridCol w="1224140"/>
              </a:tblGrid>
              <a:tr h="588634">
                <a:tc rowSpan="2"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6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6000" b="0" u="none" strike="noStrike" dirty="0">
                          <a:solidFill>
                            <a:srgbClr val="000066"/>
                          </a:solidFill>
                          <a:effectLst/>
                        </a:rPr>
                        <a:t>2014</a:t>
                      </a:r>
                      <a:endParaRPr lang="ru-RU" sz="6000" b="0" i="0" u="none" strike="noStrike" dirty="0">
                        <a:solidFill>
                          <a:srgbClr val="00006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6000" b="0" u="none" strike="noStrike" dirty="0">
                          <a:solidFill>
                            <a:srgbClr val="000066"/>
                          </a:solidFill>
                          <a:effectLst/>
                        </a:rPr>
                        <a:t>2015</a:t>
                      </a:r>
                      <a:endParaRPr lang="ru-RU" sz="6000" b="0" i="0" u="none" strike="noStrike" dirty="0">
                        <a:solidFill>
                          <a:srgbClr val="00006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02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Min</a:t>
                      </a:r>
                      <a:endParaRPr lang="ru-RU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 smtClean="0">
                          <a:solidFill>
                            <a:srgbClr val="00B050"/>
                          </a:solidFill>
                          <a:effectLst/>
                        </a:rPr>
                        <a:t>Max</a:t>
                      </a:r>
                      <a:endParaRPr lang="ru-RU" sz="2400" b="1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Min</a:t>
                      </a:r>
                      <a:endParaRPr lang="ru-RU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 smtClean="0">
                          <a:solidFill>
                            <a:srgbClr val="00B050"/>
                          </a:solidFill>
                          <a:effectLst/>
                        </a:rPr>
                        <a:t>Max</a:t>
                      </a:r>
                      <a:endParaRPr lang="ru-RU" sz="2400" b="1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909304">
                <a:tc>
                  <a:txBody>
                    <a:bodyPr/>
                    <a:lstStyle/>
                    <a:p>
                      <a:pPr algn="r" fontAlgn="ctr"/>
                      <a:r>
                        <a:rPr lang="ru-RU" sz="2800" u="none" strike="noStrike" dirty="0" smtClean="0">
                          <a:solidFill>
                            <a:srgbClr val="000066"/>
                          </a:solidFill>
                          <a:effectLst/>
                        </a:rPr>
                        <a:t>Розничный</a:t>
                      </a:r>
                      <a:r>
                        <a:rPr lang="ru-RU" sz="2800" u="none" strike="noStrike" baseline="0" dirty="0" smtClean="0">
                          <a:solidFill>
                            <a:srgbClr val="000066"/>
                          </a:solidFill>
                          <a:effectLst/>
                        </a:rPr>
                        <a:t> </a:t>
                      </a:r>
                      <a:r>
                        <a:rPr lang="ru-RU" sz="2800" u="none" strike="noStrike" dirty="0" smtClean="0">
                          <a:solidFill>
                            <a:srgbClr val="000066"/>
                          </a:solidFill>
                          <a:effectLst/>
                        </a:rPr>
                        <a:t>коммерческий рынок</a:t>
                      </a:r>
                      <a:r>
                        <a:rPr lang="ru-RU" sz="2800" u="none" strike="noStrike" baseline="0" dirty="0" smtClean="0">
                          <a:solidFill>
                            <a:srgbClr val="000066"/>
                          </a:solidFill>
                          <a:effectLst/>
                        </a:rPr>
                        <a:t> в целом</a:t>
                      </a:r>
                      <a:r>
                        <a:rPr lang="ru-RU" sz="2800" u="none" strike="noStrike" dirty="0" smtClean="0">
                          <a:solidFill>
                            <a:srgbClr val="000066"/>
                          </a:solidFill>
                          <a:effectLst/>
                        </a:rPr>
                        <a:t> </a:t>
                      </a:r>
                      <a:endParaRPr lang="ru-RU" sz="2800" b="0" i="0" u="none" strike="noStrike" dirty="0">
                        <a:solidFill>
                          <a:srgbClr val="00006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endParaRPr lang="ru-RU" sz="4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8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12</a:t>
                      </a:r>
                      <a:endParaRPr lang="ru-RU" sz="48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ru-RU" sz="4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8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10</a:t>
                      </a:r>
                      <a:endParaRPr lang="ru-RU" sz="48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909304">
                <a:tc>
                  <a:txBody>
                    <a:bodyPr/>
                    <a:lstStyle/>
                    <a:p>
                      <a:pPr algn="r" fontAlgn="ctr"/>
                      <a:r>
                        <a:rPr lang="en-US" sz="2800" b="0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Calibri"/>
                        </a:rPr>
                        <a:t>RX</a:t>
                      </a:r>
                      <a:r>
                        <a:rPr lang="ru-RU" sz="2800" b="0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2800" b="0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сегмент</a:t>
                      </a:r>
                      <a:endParaRPr lang="ru-RU" sz="2800" b="0" i="0" u="none" strike="noStrike" dirty="0">
                        <a:solidFill>
                          <a:srgbClr val="00006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8</a:t>
                      </a:r>
                      <a:endParaRPr lang="ru-RU" sz="4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8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10</a:t>
                      </a:r>
                      <a:endParaRPr lang="ru-RU" sz="48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9</a:t>
                      </a:r>
                      <a:endParaRPr lang="ru-RU" sz="4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8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11</a:t>
                      </a:r>
                      <a:endParaRPr lang="ru-RU" sz="48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919358">
                <a:tc>
                  <a:txBody>
                    <a:bodyPr/>
                    <a:lstStyle/>
                    <a:p>
                      <a:pPr algn="r" fontAlgn="ctr"/>
                      <a:r>
                        <a:rPr lang="en-US" sz="2800" b="0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Calibri"/>
                        </a:rPr>
                        <a:t>OTC </a:t>
                      </a:r>
                      <a:r>
                        <a:rPr lang="ru-RU" sz="2800" b="0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Calibri"/>
                        </a:rPr>
                        <a:t>сегмент</a:t>
                      </a:r>
                      <a:endParaRPr lang="ru-RU" sz="2800" b="0" i="0" u="none" strike="noStrike" dirty="0">
                        <a:solidFill>
                          <a:srgbClr val="00006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11</a:t>
                      </a:r>
                      <a:endParaRPr lang="ru-RU" sz="4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8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13</a:t>
                      </a:r>
                      <a:endParaRPr lang="ru-RU" sz="48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7</a:t>
                      </a:r>
                      <a:endParaRPr lang="ru-RU" sz="4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8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9</a:t>
                      </a:r>
                      <a:endParaRPr lang="ru-RU" sz="48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909304">
                <a:tc>
                  <a:txBody>
                    <a:bodyPr/>
                    <a:lstStyle/>
                    <a:p>
                      <a:pPr algn="r" fontAlgn="ctr"/>
                      <a:r>
                        <a:rPr lang="ru-RU" sz="2800" u="none" strike="noStrike" dirty="0">
                          <a:solidFill>
                            <a:srgbClr val="000066"/>
                          </a:solidFill>
                          <a:effectLst/>
                        </a:rPr>
                        <a:t>Федеральная льгота (ВЗН + ОНЛС)</a:t>
                      </a:r>
                      <a:endParaRPr lang="ru-RU" sz="2800" b="0" i="0" u="none" strike="noStrike" dirty="0">
                        <a:solidFill>
                          <a:srgbClr val="00006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-5</a:t>
                      </a:r>
                      <a:endParaRPr lang="ru-RU" sz="4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8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-2</a:t>
                      </a:r>
                      <a:endParaRPr lang="ru-RU" sz="48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-8</a:t>
                      </a:r>
                      <a:endParaRPr lang="ru-RU" sz="4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8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-4</a:t>
                      </a:r>
                      <a:endParaRPr lang="ru-RU" sz="48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2887894"/>
            <a:ext cx="9144000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rgbClr val="000068"/>
                </a:solidFill>
              </a:rPr>
              <a:t>www.r</a:t>
            </a:r>
            <a:r>
              <a:rPr lang="en-US" sz="7200" b="1" dirty="0" smtClean="0">
                <a:solidFill>
                  <a:srgbClr val="FF5B00"/>
                </a:solidFill>
              </a:rPr>
              <a:t>n</a:t>
            </a:r>
            <a:r>
              <a:rPr lang="en-US" sz="7200" b="1" dirty="0" smtClean="0">
                <a:solidFill>
                  <a:srgbClr val="000068"/>
                </a:solidFill>
              </a:rPr>
              <a:t>c</a:t>
            </a:r>
            <a:r>
              <a:rPr lang="en-US" sz="7200" b="1" dirty="0" smtClean="0">
                <a:solidFill>
                  <a:srgbClr val="000068"/>
                </a:solidFill>
                <a:latin typeface="Brush Script MT" pitchFamily="66" charset="0"/>
              </a:rPr>
              <a:t>ph</a:t>
            </a:r>
            <a:r>
              <a:rPr lang="en-US" sz="7200" b="1" dirty="0" smtClean="0">
                <a:solidFill>
                  <a:srgbClr val="000068"/>
                </a:solidFill>
              </a:rPr>
              <a:t>.ru</a:t>
            </a:r>
          </a:p>
        </p:txBody>
      </p:sp>
    </p:spTree>
    <p:extLst>
      <p:ext uri="{BB962C8B-B14F-4D97-AF65-F5344CB8AC3E}">
        <p14:creationId xmlns:p14="http://schemas.microsoft.com/office/powerpoint/2010/main" xmlns="" val="415895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z="1000" smtClean="0">
                <a:solidFill>
                  <a:srgbClr val="4F81BD">
                    <a:lumMod val="75000"/>
                  </a:srgbClr>
                </a:solidFill>
              </a:rPr>
              <a:t>Источник: </a:t>
            </a:r>
            <a:r>
              <a:rPr lang="en-US" sz="1000" smtClean="0">
                <a:solidFill>
                  <a:srgbClr val="4F81BD">
                    <a:lumMod val="75000"/>
                  </a:srgbClr>
                </a:solidFill>
              </a:rPr>
              <a:t>RNC Pharma</a:t>
            </a:r>
            <a:endParaRPr lang="ru-RU" sz="1000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91680" y="118373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Уровень концентрации аптечного сетевого сегмента по итогам 1-</a:t>
            </a:r>
            <a:r>
              <a:rPr lang="en-US" b="1" dirty="0" smtClean="0">
                <a:solidFill>
                  <a:schemeClr val="tx2"/>
                </a:solidFill>
              </a:rPr>
              <a:t>3</a:t>
            </a:r>
            <a:r>
              <a:rPr lang="ru-RU" b="1" dirty="0" smtClean="0">
                <a:solidFill>
                  <a:schemeClr val="tx2"/>
                </a:solidFill>
              </a:rPr>
              <a:t> кв. 201</a:t>
            </a:r>
            <a:r>
              <a:rPr lang="en-US" b="1" dirty="0" smtClean="0">
                <a:solidFill>
                  <a:schemeClr val="tx2"/>
                </a:solidFill>
              </a:rPr>
              <a:t>4</a:t>
            </a:r>
            <a:r>
              <a:rPr lang="ru-RU" b="1" dirty="0" smtClean="0">
                <a:solidFill>
                  <a:schemeClr val="tx2"/>
                </a:solidFill>
              </a:rPr>
              <a:t> г.</a:t>
            </a:r>
            <a:endParaRPr lang="ru-RU" sz="1400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88275843"/>
              </p:ext>
            </p:extLst>
          </p:nvPr>
        </p:nvGraphicFramePr>
        <p:xfrm>
          <a:off x="467544" y="1124744"/>
          <a:ext cx="828092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z="1000" smtClean="0">
                <a:solidFill>
                  <a:srgbClr val="4F81BD">
                    <a:lumMod val="75000"/>
                  </a:srgbClr>
                </a:solidFill>
              </a:rPr>
              <a:t>Источник: </a:t>
            </a:r>
            <a:r>
              <a:rPr lang="en-US" sz="1000" smtClean="0">
                <a:solidFill>
                  <a:srgbClr val="4F81BD">
                    <a:lumMod val="75000"/>
                  </a:srgbClr>
                </a:solidFill>
              </a:rPr>
              <a:t>RNC Pharma</a:t>
            </a:r>
            <a:endParaRPr lang="ru-RU" sz="1000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91680" y="118373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Динамика средних цен и объёма коммерческого розничного рынка в натуральном выражении по итогам 1-</a:t>
            </a:r>
            <a:r>
              <a:rPr lang="en-US" b="1" dirty="0" smtClean="0">
                <a:solidFill>
                  <a:schemeClr val="tx2"/>
                </a:solidFill>
              </a:rPr>
              <a:t>3</a:t>
            </a:r>
            <a:r>
              <a:rPr lang="ru-RU" b="1" dirty="0" smtClean="0">
                <a:solidFill>
                  <a:schemeClr val="tx2"/>
                </a:solidFill>
              </a:rPr>
              <a:t> кв. 201</a:t>
            </a:r>
            <a:r>
              <a:rPr lang="en-US" b="1" dirty="0" smtClean="0">
                <a:solidFill>
                  <a:schemeClr val="tx2"/>
                </a:solidFill>
              </a:rPr>
              <a:t>4</a:t>
            </a:r>
            <a:r>
              <a:rPr lang="ru-RU" b="1" dirty="0" smtClean="0">
                <a:solidFill>
                  <a:schemeClr val="tx2"/>
                </a:solidFill>
              </a:rPr>
              <a:t> г.</a:t>
            </a:r>
            <a:endParaRPr lang="ru-RU" sz="1400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="" xmlns:p14="http://schemas.microsoft.com/office/powerpoint/2010/main" val="84497828"/>
              </p:ext>
            </p:extLst>
          </p:nvPr>
        </p:nvGraphicFramePr>
        <p:xfrm>
          <a:off x="251520" y="3140968"/>
          <a:ext cx="8712460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323528" y="764704"/>
          <a:ext cx="10585176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076056" y="2996952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5B00"/>
                </a:solidFill>
              </a:rPr>
              <a:t>2013/2012</a:t>
            </a:r>
            <a:endParaRPr lang="ru-RU" sz="1600" b="1" dirty="0">
              <a:solidFill>
                <a:srgbClr val="FF5B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20272" y="2844225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5B00"/>
                </a:solidFill>
              </a:rPr>
              <a:t>1-</a:t>
            </a:r>
            <a:r>
              <a:rPr lang="ru-RU" sz="1600" b="1" dirty="0" smtClean="0">
                <a:solidFill>
                  <a:srgbClr val="FF5B00"/>
                </a:solidFill>
              </a:rPr>
              <a:t>3</a:t>
            </a:r>
            <a:r>
              <a:rPr lang="en-US" sz="1600" b="1" dirty="0" smtClean="0">
                <a:solidFill>
                  <a:srgbClr val="FF5B00"/>
                </a:solidFill>
              </a:rPr>
              <a:t> </a:t>
            </a:r>
            <a:r>
              <a:rPr lang="ru-RU" sz="1600" b="1" dirty="0" smtClean="0">
                <a:solidFill>
                  <a:srgbClr val="FF5B00"/>
                </a:solidFill>
              </a:rPr>
              <a:t>кв. 2014/ 1-3 кв. 2013</a:t>
            </a:r>
            <a:endParaRPr lang="ru-RU" sz="1600" b="1" dirty="0">
              <a:solidFill>
                <a:srgbClr val="FF5B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87824" y="2996952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5B00"/>
                </a:solidFill>
              </a:rPr>
              <a:t>2012/2011</a:t>
            </a:r>
            <a:endParaRPr lang="ru-RU" sz="1600" b="1" dirty="0">
              <a:solidFill>
                <a:srgbClr val="FF5B00"/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1907704" y="1700808"/>
            <a:ext cx="720080" cy="1008112"/>
          </a:xfrm>
          <a:prstGeom prst="rightArrow">
            <a:avLst/>
          </a:prstGeom>
          <a:solidFill>
            <a:srgbClr val="8585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1907704" y="4293096"/>
            <a:ext cx="720080" cy="1008112"/>
          </a:xfrm>
          <a:prstGeom prst="rightArrow">
            <a:avLst/>
          </a:prstGeom>
          <a:solidFill>
            <a:srgbClr val="8585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91680" y="118373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ТОП-5 аптечных сетей на розничном коммерческом рынке РФ итогам 1-</a:t>
            </a:r>
            <a:r>
              <a:rPr lang="en-US" b="1" dirty="0" smtClean="0">
                <a:solidFill>
                  <a:schemeClr val="tx2"/>
                </a:solidFill>
              </a:rPr>
              <a:t>3</a:t>
            </a:r>
            <a:r>
              <a:rPr lang="ru-RU" b="1" dirty="0" smtClean="0">
                <a:solidFill>
                  <a:schemeClr val="tx2"/>
                </a:solidFill>
              </a:rPr>
              <a:t> кв. 201</a:t>
            </a:r>
            <a:r>
              <a:rPr lang="en-US" b="1" dirty="0" smtClean="0">
                <a:solidFill>
                  <a:schemeClr val="tx2"/>
                </a:solidFill>
              </a:rPr>
              <a:t>4</a:t>
            </a:r>
            <a:r>
              <a:rPr lang="ru-RU" b="1" dirty="0" smtClean="0">
                <a:solidFill>
                  <a:schemeClr val="tx2"/>
                </a:solidFill>
              </a:rPr>
              <a:t> г.</a:t>
            </a:r>
            <a:endParaRPr lang="ru-RU" sz="1400" b="1" dirty="0">
              <a:solidFill>
                <a:schemeClr val="tx2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79512" y="1484784"/>
            <a:ext cx="8774561" cy="466769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Tx/>
              <a:buNone/>
            </a:pPr>
            <a:endParaRPr lang="ru-RU" sz="22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1520" y="977448"/>
          <a:ext cx="8640960" cy="5435064"/>
        </p:xfrm>
        <a:graphic>
          <a:graphicData uri="http://schemas.openxmlformats.org/drawingml/2006/table">
            <a:tbl>
              <a:tblPr/>
              <a:tblGrid>
                <a:gridCol w="273122"/>
                <a:gridCol w="1887118"/>
                <a:gridCol w="1224136"/>
                <a:gridCol w="1080120"/>
                <a:gridCol w="1080120"/>
                <a:gridCol w="1008112"/>
                <a:gridCol w="2088232"/>
              </a:tblGrid>
              <a:tr h="5793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№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4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Аптечная сеть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4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Центральный офис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4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 Число </a:t>
                      </a:r>
                      <a:r>
                        <a:rPr lang="ru-RU" sz="13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аптек</a:t>
                      </a:r>
                      <a:r>
                        <a:rPr lang="ru-RU" sz="13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, </a:t>
                      </a:r>
                      <a:r>
                        <a:rPr lang="ru-RU" sz="13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ед.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4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Доля </a:t>
                      </a:r>
                      <a:r>
                        <a:rPr lang="ru-RU" sz="13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по итогам 1-3 </a:t>
                      </a:r>
                      <a:r>
                        <a:rPr lang="ru-RU" sz="13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кв. </a:t>
                      </a:r>
                      <a:r>
                        <a:rPr lang="ru-RU" sz="13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2014 </a:t>
                      </a:r>
                      <a:r>
                        <a:rPr lang="ru-RU" sz="13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г.,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4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Доля по итогам </a:t>
                      </a:r>
                      <a:r>
                        <a:rPr lang="ru-RU" sz="13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1-3 </a:t>
                      </a:r>
                      <a:r>
                        <a:rPr lang="ru-RU" sz="13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кв. </a:t>
                      </a:r>
                      <a:r>
                        <a:rPr lang="ru-RU" sz="13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2013 </a:t>
                      </a:r>
                      <a:r>
                        <a:rPr lang="ru-RU" sz="13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г.,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4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rgbClr val="FFFFFF"/>
                          </a:solidFill>
                          <a:latin typeface="+mn-lt"/>
                        </a:rPr>
                        <a:t>Прирост коммерческих</a:t>
                      </a:r>
                      <a:r>
                        <a:rPr lang="ru-RU" sz="1300" b="1" i="0" u="none" strike="noStrike" baseline="0" dirty="0" smtClean="0">
                          <a:solidFill>
                            <a:srgbClr val="FFFFFF"/>
                          </a:solidFill>
                          <a:latin typeface="+mn-lt"/>
                        </a:rPr>
                        <a:t> продаж ЛС, относительно 1-3 кв. 2013 </a:t>
                      </a:r>
                      <a:r>
                        <a:rPr lang="ru-RU" sz="1300" b="1" i="0" u="none" strike="noStrike" dirty="0" smtClean="0">
                          <a:solidFill>
                            <a:srgbClr val="FFFFFF"/>
                          </a:solidFill>
                          <a:latin typeface="+mn-lt"/>
                        </a:rPr>
                        <a:t>г., %</a:t>
                      </a:r>
                      <a:endParaRPr lang="ru-RU" sz="1300" b="1" i="0" u="none" strike="noStrike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44"/>
                    </a:solidFill>
                  </a:tcPr>
                </a:tc>
              </a:tr>
              <a:tr h="23893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Федеральные аптечные сети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89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chemeClr val="tx2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0" algn="l" defTabSz="914400" rtl="0" eaLnBrk="1" fontAlgn="b" latinLnBrk="0" hangingPunct="1"/>
                      <a:r>
                        <a:rPr lang="ru-RU" sz="13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Ригла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0" algn="l" defTabSz="914400" rtl="0" eaLnBrk="1" fontAlgn="b" latinLnBrk="0" hangingPunct="1"/>
                      <a:r>
                        <a:rPr lang="ru-RU" sz="13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Москва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1122</a:t>
                      </a:r>
                      <a:endParaRPr lang="ru-RU" sz="1300" b="0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3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3,1%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2,5</a:t>
                      </a:r>
                      <a:r>
                        <a:rPr lang="en-US" sz="1300" b="0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%</a:t>
                      </a:r>
                      <a:endParaRPr lang="ru-RU" sz="1300" b="0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3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15,7%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9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>
                          <a:solidFill>
                            <a:schemeClr val="tx2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0" algn="l" defTabSz="914400" rtl="0" eaLnBrk="1" fontAlgn="b" latinLnBrk="0" hangingPunct="1"/>
                      <a:r>
                        <a:rPr lang="ru-RU" sz="13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Имплозия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0" algn="l" defTabSz="914400" rtl="0" eaLnBrk="1" fontAlgn="b" latinLnBrk="0" hangingPunct="1"/>
                      <a:r>
                        <a:rPr lang="ru-RU" sz="13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Самара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1386</a:t>
                      </a:r>
                      <a:endParaRPr lang="ru-RU" sz="1300" b="0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3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2,0%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2,3</a:t>
                      </a:r>
                      <a:r>
                        <a:rPr lang="en-US" sz="1300" b="0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%</a:t>
                      </a:r>
                      <a:endParaRPr lang="ru-RU" sz="1300" b="0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3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24,1%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9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>
                          <a:solidFill>
                            <a:schemeClr val="tx2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0" algn="l" defTabSz="914400" rtl="0" eaLnBrk="1" fontAlgn="b" latinLnBrk="0" hangingPunct="1"/>
                      <a:r>
                        <a:rPr lang="ru-RU" sz="13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Радуга (включая Первую Помощь)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0" algn="l" defTabSz="914400" rtl="0" eaLnBrk="1" fontAlgn="b" latinLnBrk="0" hangingPunct="1"/>
                      <a:r>
                        <a:rPr lang="ru-RU" sz="1300" b="0" i="0" u="none" strike="noStrike" kern="1200" smtClean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С.-Петербург</a:t>
                      </a:r>
                      <a:endParaRPr lang="ru-RU" sz="1300" b="0" i="0" u="none" strike="noStrike" kern="1200" dirty="0">
                        <a:solidFill>
                          <a:srgbClr val="00206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794</a:t>
                      </a:r>
                      <a:endParaRPr lang="ru-RU" sz="1300" b="0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3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2,0%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1,3</a:t>
                      </a:r>
                      <a:r>
                        <a:rPr lang="en-US" sz="1300" b="0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%</a:t>
                      </a:r>
                      <a:endParaRPr lang="ru-RU" sz="1300" b="0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3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14,4%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9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>
                          <a:solidFill>
                            <a:schemeClr val="tx2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0" algn="l" defTabSz="914400" rtl="0" eaLnBrk="1" fontAlgn="b" latinLnBrk="0" hangingPunct="1"/>
                      <a:r>
                        <a:rPr lang="ru-RU" sz="13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Фармаимпекс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0" algn="l" defTabSz="914400" rtl="0" eaLnBrk="1" fontAlgn="b" latinLnBrk="0" hangingPunct="1"/>
                      <a:r>
                        <a:rPr lang="ru-RU" sz="13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Ижевск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524</a:t>
                      </a:r>
                      <a:endParaRPr lang="ru-RU" sz="1300" b="0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3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1,5%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1,3</a:t>
                      </a:r>
                      <a:r>
                        <a:rPr lang="en-US" sz="1300" b="0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%</a:t>
                      </a:r>
                      <a:endParaRPr lang="ru-RU" sz="1300" b="0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3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6,0%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9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chemeClr val="tx2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0" algn="l" defTabSz="914400" rtl="0" eaLnBrk="1" fontAlgn="b" latinLnBrk="0" hangingPunct="1"/>
                      <a:r>
                        <a:rPr lang="ru-RU" sz="13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Мелодия здоровья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0" algn="l" defTabSz="914400" rtl="0" eaLnBrk="1" fontAlgn="b" latinLnBrk="0" hangingPunct="1"/>
                      <a:r>
                        <a:rPr lang="ru-RU" sz="13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Новосибирск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448</a:t>
                      </a:r>
                      <a:endParaRPr lang="ru-RU" sz="1300" b="0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3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0,7%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0,9</a:t>
                      </a:r>
                      <a:r>
                        <a:rPr lang="en-US" sz="1300" b="0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%</a:t>
                      </a:r>
                      <a:endParaRPr lang="ru-RU" sz="1300" b="0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3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22,1%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93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Мультирегиональные аптечные сети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89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chemeClr val="tx2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0" algn="l" defTabSz="914400" rtl="0" eaLnBrk="1" fontAlgn="b" latinLnBrk="0" hangingPunct="1"/>
                      <a:r>
                        <a:rPr lang="en-US" sz="13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A.V.E. Group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0" algn="l" defTabSz="914400" rtl="0" eaLnBrk="1" fontAlgn="b" latinLnBrk="0" hangingPunct="1"/>
                      <a:r>
                        <a:rPr lang="ru-RU" sz="13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Москва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612</a:t>
                      </a:r>
                      <a:endParaRPr lang="ru-RU" sz="1300" b="0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3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3,0%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b="0" i="0" u="none" strike="noStrike" kern="1200" dirty="0" smtClean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3,1%</a:t>
                      </a:r>
                      <a:endParaRPr lang="ru-RU" sz="1300" b="0" i="0" u="none" strike="noStrike" kern="1200" dirty="0">
                        <a:solidFill>
                          <a:srgbClr val="00206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3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4,6%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9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chemeClr val="tx2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0" algn="l" defTabSz="914400" rtl="0" eaLnBrk="1" fontAlgn="b" latinLnBrk="0" hangingPunct="1"/>
                      <a:r>
                        <a:rPr lang="ru-RU" sz="13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А5 </a:t>
                      </a:r>
                      <a:r>
                        <a:rPr lang="en-US" sz="13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Group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0" algn="l" defTabSz="914400" rtl="0" eaLnBrk="1" fontAlgn="b" latinLnBrk="0" hangingPunct="1"/>
                      <a:r>
                        <a:rPr lang="ru-RU" sz="13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Москва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992</a:t>
                      </a:r>
                      <a:endParaRPr lang="ru-RU" sz="1300" b="0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3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2,5%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b="0" i="0" u="none" strike="noStrike" kern="1200" dirty="0" smtClean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300" b="0" i="0" u="none" strike="noStrike" kern="1200" dirty="0" smtClean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,2%</a:t>
                      </a:r>
                      <a:endParaRPr lang="ru-RU" sz="1300" b="0" i="0" u="none" strike="noStrike" kern="1200" dirty="0">
                        <a:solidFill>
                          <a:srgbClr val="00206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3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25,7%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9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chemeClr val="tx2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0" algn="l" defTabSz="914400" rtl="0" eaLnBrk="1" fontAlgn="b" latinLnBrk="0" hangingPunct="1"/>
                      <a:r>
                        <a:rPr lang="ru-RU" sz="13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Доктор Столетов (включая Озерки)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0" algn="l" defTabSz="914400" rtl="0" eaLnBrk="1" fontAlgn="b" latinLnBrk="0" hangingPunct="1"/>
                      <a:r>
                        <a:rPr lang="ru-RU" sz="13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Москва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374</a:t>
                      </a:r>
                      <a:endParaRPr lang="ru-RU" sz="1300" b="0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3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2,4%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300" b="0" i="0" u="none" strike="noStrike" kern="1200" dirty="0" smtClean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2,3%</a:t>
                      </a:r>
                      <a:endParaRPr lang="ru-RU" sz="1300" b="0" i="0" u="none" strike="noStrike" kern="1200" dirty="0">
                        <a:solidFill>
                          <a:srgbClr val="00206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3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9,7%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9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chemeClr val="tx2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0" algn="l" defTabSz="914400" rtl="0" eaLnBrk="1" fontAlgn="b" latinLnBrk="0" hangingPunct="1"/>
                      <a:r>
                        <a:rPr lang="ru-RU" sz="13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Планета Здоровья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0" algn="l" defTabSz="914400" rtl="0" eaLnBrk="1" fontAlgn="b" latinLnBrk="0" hangingPunct="1"/>
                      <a:r>
                        <a:rPr lang="ru-RU" sz="13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Пермь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590</a:t>
                      </a:r>
                      <a:endParaRPr lang="ru-RU" sz="1300" b="0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3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1,6%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300" b="0" i="0" u="none" strike="noStrike" kern="1200" dirty="0" smtClean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0,7%</a:t>
                      </a:r>
                      <a:endParaRPr lang="ru-RU" sz="1300" b="0" i="0" u="none" strike="noStrike" kern="1200" dirty="0">
                        <a:solidFill>
                          <a:srgbClr val="00206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3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28,4%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9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chemeClr val="tx2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0" algn="l" defTabSz="914400" rtl="0" eaLnBrk="1" fontAlgn="b" latinLnBrk="0" hangingPunct="1"/>
                      <a:r>
                        <a:rPr lang="ru-RU" sz="13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АСНА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0" algn="l" defTabSz="914400" rtl="0" eaLnBrk="1" fontAlgn="b" latinLnBrk="0" hangingPunct="1"/>
                      <a:r>
                        <a:rPr lang="ru-RU" sz="13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Москва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379</a:t>
                      </a:r>
                      <a:endParaRPr lang="ru-RU" sz="1300" b="0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3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1,3%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300" b="0" i="0" u="none" strike="noStrike" kern="1200" dirty="0" smtClean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1,3%</a:t>
                      </a:r>
                      <a:endParaRPr lang="ru-RU" sz="1300" b="0" i="0" u="none" strike="noStrike" kern="1200" dirty="0">
                        <a:solidFill>
                          <a:srgbClr val="00206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3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11,3%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48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Локальные аптечные сети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89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chemeClr val="tx2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0" algn="l" defTabSz="914400" rtl="0" eaLnBrk="1" fontAlgn="b" latinLnBrk="0" hangingPunct="1"/>
                      <a:r>
                        <a:rPr lang="ru-RU" sz="13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Самсон-Фарма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0" algn="l" defTabSz="914400" rtl="0" eaLnBrk="1" fontAlgn="b" latinLnBrk="0" hangingPunct="1"/>
                      <a:r>
                        <a:rPr lang="ru-RU" sz="13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Москва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37</a:t>
                      </a:r>
                      <a:endParaRPr lang="ru-RU" sz="1300" b="0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3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0,9%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300" b="0" i="0" u="none" strike="noStrike" kern="1200" dirty="0" smtClean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0,8%</a:t>
                      </a:r>
                      <a:endParaRPr lang="ru-RU" sz="1300" b="0" i="0" u="none" strike="noStrike" kern="1200" dirty="0">
                        <a:solidFill>
                          <a:srgbClr val="00206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3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16,1%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9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>
                          <a:solidFill>
                            <a:schemeClr val="tx2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0" algn="l" defTabSz="914400" rtl="0" eaLnBrk="1" fontAlgn="b" latinLnBrk="0" hangingPunct="1"/>
                      <a:r>
                        <a:rPr lang="ru-RU" sz="13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Губернские аптеки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0" algn="l" defTabSz="914400" rtl="0" eaLnBrk="1" fontAlgn="b" latinLnBrk="0" hangingPunct="1"/>
                      <a:r>
                        <a:rPr lang="ru-RU" sz="13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Красноярск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264</a:t>
                      </a:r>
                      <a:endParaRPr lang="ru-RU" sz="1300" b="0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3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0,6%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300" b="0" i="0" u="none" strike="noStrike" kern="1200" dirty="0" smtClean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0,6%</a:t>
                      </a:r>
                      <a:endParaRPr lang="ru-RU" sz="1300" b="0" i="0" u="none" strike="noStrike" kern="1200" dirty="0">
                        <a:solidFill>
                          <a:srgbClr val="00206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3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12,2%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9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>
                          <a:solidFill>
                            <a:schemeClr val="tx2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0" algn="l" defTabSz="914400" rtl="0" eaLnBrk="1" fontAlgn="b" latinLnBrk="0" hangingPunct="1"/>
                      <a:r>
                        <a:rPr lang="ru-RU" sz="13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Волгофарм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0" algn="l" defTabSz="914400" rtl="0" eaLnBrk="1" fontAlgn="b" latinLnBrk="0" hangingPunct="1"/>
                      <a:r>
                        <a:rPr lang="ru-RU" sz="13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Волгоград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74</a:t>
                      </a:r>
                      <a:endParaRPr lang="ru-RU" sz="1300" b="0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3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0,5%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300" b="0" i="0" u="none" strike="noStrike" kern="1200" dirty="0" smtClean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0,6%</a:t>
                      </a:r>
                      <a:endParaRPr lang="ru-RU" sz="1300" b="0" i="0" u="none" strike="noStrike" kern="1200" dirty="0">
                        <a:solidFill>
                          <a:srgbClr val="00206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3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0,6%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9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>
                          <a:solidFill>
                            <a:schemeClr val="tx2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0" algn="l" defTabSz="914400" rtl="0" eaLnBrk="1" fontAlgn="b" latinLnBrk="0" hangingPunct="1"/>
                      <a:r>
                        <a:rPr lang="ru-RU" sz="13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Таттехмедфарм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0" algn="l" defTabSz="914400" rtl="0" eaLnBrk="1" fontAlgn="b" latinLnBrk="0" hangingPunct="1"/>
                      <a:r>
                        <a:rPr lang="ru-RU" sz="13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Казань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243</a:t>
                      </a:r>
                      <a:endParaRPr lang="ru-RU" sz="1300" b="0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3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0,3%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300" b="0" i="0" u="none" strike="noStrike" kern="1200" dirty="0" smtClean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0,2%</a:t>
                      </a:r>
                      <a:endParaRPr lang="ru-RU" sz="1300" b="0" i="0" u="none" strike="noStrike" kern="1200" dirty="0">
                        <a:solidFill>
                          <a:srgbClr val="00206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3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51,5%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9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chemeClr val="tx2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0" algn="l" defTabSz="914400" rtl="0" eaLnBrk="1" fontAlgn="b" latinLnBrk="0" hangingPunct="1"/>
                      <a:r>
                        <a:rPr lang="ru-RU" sz="13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Аптека Диалог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0" algn="l" defTabSz="914400" rtl="0" eaLnBrk="1" fontAlgn="b" latinLnBrk="0" hangingPunct="1"/>
                      <a:r>
                        <a:rPr lang="ru-RU" sz="13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Москва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16</a:t>
                      </a:r>
                      <a:endParaRPr lang="ru-RU" sz="1300" b="0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3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0,3%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300" b="0" i="0" u="none" strike="noStrike" kern="1200" dirty="0" smtClean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0,4%</a:t>
                      </a:r>
                      <a:endParaRPr lang="ru-RU" sz="1300" b="0" i="0" u="none" strike="noStrike" kern="1200" dirty="0">
                        <a:solidFill>
                          <a:srgbClr val="00206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300" b="0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-10,5%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936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* Экспертная оценка</a:t>
                      </a:r>
                      <a:endParaRPr lang="ru-RU" sz="900" b="0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180000" algn="l" fontAlgn="b"/>
                      <a:endParaRPr lang="ru-RU" sz="1200" b="1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z="1000" dirty="0" smtClean="0">
                <a:solidFill>
                  <a:srgbClr val="4F81BD">
                    <a:lumMod val="75000"/>
                  </a:srgbClr>
                </a:solidFill>
              </a:rPr>
              <a:t>Источник: </a:t>
            </a:r>
            <a:r>
              <a:rPr lang="en-US" sz="1000" dirty="0" smtClean="0">
                <a:solidFill>
                  <a:srgbClr val="4F81BD">
                    <a:lumMod val="75000"/>
                  </a:srgbClr>
                </a:solidFill>
              </a:rPr>
              <a:t>RNC Pharma</a:t>
            </a:r>
            <a:endParaRPr lang="ru-RU" sz="1000" dirty="0">
              <a:solidFill>
                <a:srgbClr val="4F81BD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280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02344" y="179348"/>
            <a:ext cx="7452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b="1">
                <a:solidFill>
                  <a:srgbClr val="000068"/>
                </a:solidFill>
              </a:defRPr>
            </a:lvl1pPr>
          </a:lstStyle>
          <a:p>
            <a:r>
              <a:rPr lang="ru-RU" dirty="0">
                <a:solidFill>
                  <a:srgbClr val="002060"/>
                </a:solidFill>
              </a:rPr>
              <a:t>Структура продаж </a:t>
            </a:r>
            <a:r>
              <a:rPr lang="ru-RU" dirty="0" smtClean="0">
                <a:solidFill>
                  <a:srgbClr val="002060"/>
                </a:solidFill>
              </a:rPr>
              <a:t>разных категорий участников аптечного сетевого сегмента в денежном выражении по итогам 1-3 кв. 2014 г., %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79512" y="1484784"/>
            <a:ext cx="8774561" cy="466769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Tx/>
              <a:buNone/>
            </a:pPr>
            <a:endParaRPr lang="ru-RU" sz="22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z="1000" smtClean="0">
                <a:solidFill>
                  <a:srgbClr val="4F81BD">
                    <a:lumMod val="75000"/>
                  </a:srgbClr>
                </a:solidFill>
              </a:rPr>
              <a:t>Источник: </a:t>
            </a:r>
            <a:r>
              <a:rPr lang="en-US" sz="1000" smtClean="0">
                <a:solidFill>
                  <a:srgbClr val="4F81BD">
                    <a:lumMod val="75000"/>
                  </a:srgbClr>
                </a:solidFill>
              </a:rPr>
              <a:t>RNC Pharma</a:t>
            </a:r>
            <a:endParaRPr lang="ru-RU" sz="1000" dirty="0">
              <a:solidFill>
                <a:srgbClr val="4F81BD">
                  <a:lumMod val="75000"/>
                </a:srgbClr>
              </a:solidFill>
            </a:endParaRPr>
          </a:p>
        </p:txBody>
      </p:sp>
      <p:graphicFrame>
        <p:nvGraphicFramePr>
          <p:cNvPr id="7" name="Объект 3"/>
          <p:cNvGraphicFramePr>
            <a:graphicFrameLocks/>
          </p:cNvGraphicFramePr>
          <p:nvPr/>
        </p:nvGraphicFramePr>
        <p:xfrm>
          <a:off x="0" y="1052736"/>
          <a:ext cx="889248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Стрелка вниз 8"/>
          <p:cNvSpPr/>
          <p:nvPr/>
        </p:nvSpPr>
        <p:spPr>
          <a:xfrm rot="10800000">
            <a:off x="1763688" y="1268759"/>
            <a:ext cx="426077" cy="360040"/>
          </a:xfrm>
          <a:prstGeom prst="downArrow">
            <a:avLst/>
          </a:prstGeom>
          <a:solidFill>
            <a:srgbClr val="008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 rot="10800000">
            <a:off x="1763688" y="2420888"/>
            <a:ext cx="426077" cy="360040"/>
          </a:xfrm>
          <a:prstGeom prst="downArrow">
            <a:avLst/>
          </a:prstGeom>
          <a:solidFill>
            <a:srgbClr val="008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 rot="10800000">
            <a:off x="1763688" y="3645023"/>
            <a:ext cx="426077" cy="360040"/>
          </a:xfrm>
          <a:prstGeom prst="downArrow">
            <a:avLst/>
          </a:prstGeom>
          <a:solidFill>
            <a:srgbClr val="008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3851920" y="3645024"/>
            <a:ext cx="426077" cy="36004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3851920" y="1268760"/>
            <a:ext cx="426077" cy="36004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 rot="10800000">
            <a:off x="6444208" y="1268760"/>
            <a:ext cx="426077" cy="360040"/>
          </a:xfrm>
          <a:prstGeom prst="downArrow">
            <a:avLst/>
          </a:prstGeom>
          <a:solidFill>
            <a:srgbClr val="008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 rot="10800000">
            <a:off x="3851920" y="2420888"/>
            <a:ext cx="426077" cy="360040"/>
          </a:xfrm>
          <a:prstGeom prst="downArrow">
            <a:avLst/>
          </a:prstGeom>
          <a:solidFill>
            <a:srgbClr val="008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6084168" y="3645024"/>
            <a:ext cx="426077" cy="36004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6516216" y="2492896"/>
            <a:ext cx="426077" cy="36004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280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91680" y="116632"/>
            <a:ext cx="65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b="1">
                <a:solidFill>
                  <a:srgbClr val="000068"/>
                </a:solidFill>
              </a:defRPr>
            </a:lvl1pPr>
          </a:lstStyle>
          <a:p>
            <a:r>
              <a:rPr lang="ru-RU" dirty="0" smtClean="0">
                <a:solidFill>
                  <a:srgbClr val="002060"/>
                </a:solidFill>
              </a:rPr>
              <a:t>ТОП-10 дистрибьюторов по доле на рынке прямых поставок ЛС по итогам 1-3 </a:t>
            </a:r>
            <a:r>
              <a:rPr lang="ru-RU" dirty="0">
                <a:solidFill>
                  <a:srgbClr val="002060"/>
                </a:solidFill>
              </a:rPr>
              <a:t>кв. </a:t>
            </a:r>
            <a:r>
              <a:rPr lang="ru-RU" dirty="0" smtClean="0">
                <a:solidFill>
                  <a:srgbClr val="002060"/>
                </a:solidFill>
              </a:rPr>
              <a:t>201</a:t>
            </a:r>
            <a:r>
              <a:rPr lang="en-US" dirty="0" smtClean="0">
                <a:solidFill>
                  <a:srgbClr val="002060"/>
                </a:solidFill>
              </a:rPr>
              <a:t>4</a:t>
            </a:r>
            <a:r>
              <a:rPr lang="ru-RU" dirty="0" smtClean="0">
                <a:solidFill>
                  <a:srgbClr val="002060"/>
                </a:solidFill>
              </a:rPr>
              <a:t> г.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z="1000" dirty="0" smtClean="0">
                <a:solidFill>
                  <a:srgbClr val="4F81BD">
                    <a:lumMod val="75000"/>
                  </a:srgbClr>
                </a:solidFill>
              </a:rPr>
              <a:t>Источник: </a:t>
            </a:r>
            <a:r>
              <a:rPr lang="en-US" sz="1000" dirty="0" smtClean="0">
                <a:solidFill>
                  <a:srgbClr val="4F81BD">
                    <a:lumMod val="75000"/>
                  </a:srgbClr>
                </a:solidFill>
              </a:rPr>
              <a:t>RNC Pharma</a:t>
            </a:r>
            <a:endParaRPr lang="ru-RU" sz="1000" dirty="0">
              <a:solidFill>
                <a:srgbClr val="4F81BD">
                  <a:lumMod val="75000"/>
                </a:srgbClr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6762557"/>
              </p:ext>
            </p:extLst>
          </p:nvPr>
        </p:nvGraphicFramePr>
        <p:xfrm>
          <a:off x="467544" y="1052736"/>
          <a:ext cx="4320480" cy="51901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6142"/>
                <a:gridCol w="2196854"/>
                <a:gridCol w="878742"/>
                <a:gridCol w="878742"/>
              </a:tblGrid>
              <a:tr h="10081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№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004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Дистрибьютор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004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1-3 кв. 2013 г., %</a:t>
                      </a:r>
                    </a:p>
                  </a:txBody>
                  <a:tcPr marL="9525" marR="9525" marT="9525" marB="0" anchor="ctr">
                    <a:solidFill>
                      <a:srgbClr val="00004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1-3 кв. 2014 </a:t>
                      </a:r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г., %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000044"/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0044"/>
                          </a:solidFill>
                          <a:effectLst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Катрен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0044"/>
                          </a:solidFill>
                          <a:effectLst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Протек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14,7%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13,6%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0044"/>
                          </a:solidFill>
                          <a:effectLst/>
                        </a:rPr>
                        <a:t>3</a:t>
                      </a:r>
                      <a:endParaRPr lang="ru-RU" sz="1600" b="0" i="0" u="none" strike="noStrike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Роста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0044"/>
                          </a:solidFill>
                          <a:effectLst/>
                        </a:rPr>
                        <a:t>4</a:t>
                      </a:r>
                      <a:endParaRPr lang="ru-RU" sz="1600" b="0" i="0" u="none" strike="noStrike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СИА Интернейшнл*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8,3%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8,7%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0044"/>
                          </a:solidFill>
                          <a:effectLst/>
                        </a:rPr>
                        <a:t>5</a:t>
                      </a:r>
                      <a:endParaRPr lang="ru-RU" sz="1600" b="0" i="0" u="none" strike="noStrike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Alliance Healthcare Rus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0044"/>
                          </a:solidFill>
                          <a:effectLst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Пульс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5,8%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7,7%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0044"/>
                          </a:solidFill>
                          <a:effectLst/>
                        </a:rPr>
                        <a:t>7</a:t>
                      </a:r>
                      <a:endParaRPr lang="ru-RU" sz="1600" b="0" i="0" u="none" strike="noStrike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Р-Фарм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Oriola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6,1%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4,6%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0044"/>
                          </a:solidFill>
                          <a:effectLst/>
                        </a:rPr>
                        <a:t>9</a:t>
                      </a:r>
                      <a:endParaRPr lang="ru-RU" sz="1600" b="0" i="0" u="none" strike="noStrike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Фармкомплект*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801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0044"/>
                          </a:solidFill>
                          <a:effectLst/>
                        </a:rPr>
                        <a:t>10</a:t>
                      </a:r>
                      <a:endParaRPr lang="ru-RU" sz="1600" b="0" i="0" u="none" strike="noStrike" dirty="0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БСС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2,5%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2,3%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0184"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600" b="1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Итого:</a:t>
                      </a:r>
                      <a:endParaRPr lang="ru-RU" sz="1600" b="1" u="none" strike="noStrike" kern="1200" dirty="0">
                        <a:solidFill>
                          <a:srgbClr val="000044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rgbClr val="000044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rgbClr val="000044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  <a:endParaRPr lang="ru-RU" sz="1600" b="1" i="0" u="none" strike="noStrike" dirty="0">
                        <a:solidFill>
                          <a:srgbClr val="00004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 smtClean="0">
                          <a:solidFill>
                            <a:srgbClr val="00004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83,6%</a:t>
                      </a:r>
                      <a:endParaRPr lang="ru-RU" sz="1600" b="1" u="none" strike="noStrike" kern="1200" dirty="0">
                        <a:solidFill>
                          <a:srgbClr val="000044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="" xmlns:p14="http://schemas.microsoft.com/office/powerpoint/2010/main" val="412295448"/>
              </p:ext>
            </p:extLst>
          </p:nvPr>
        </p:nvGraphicFramePr>
        <p:xfrm>
          <a:off x="4932040" y="1052736"/>
          <a:ext cx="403244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80836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91680" y="260648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b="1">
                <a:solidFill>
                  <a:srgbClr val="000068"/>
                </a:solidFill>
              </a:defRPr>
            </a:lvl1pPr>
          </a:lstStyle>
          <a:p>
            <a:r>
              <a:rPr lang="ru-RU" dirty="0" smtClean="0">
                <a:solidFill>
                  <a:srgbClr val="000066"/>
                </a:solidFill>
              </a:rPr>
              <a:t>Дистрибьютор + аптечная сеть</a:t>
            </a:r>
            <a:endParaRPr lang="ru-RU" dirty="0">
              <a:solidFill>
                <a:srgbClr val="000066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79512" y="1484784"/>
            <a:ext cx="8774561" cy="466769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Tx/>
              <a:buNone/>
            </a:pPr>
            <a:endParaRPr lang="ru-RU" sz="22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z="1000" dirty="0" smtClean="0">
                <a:solidFill>
                  <a:srgbClr val="4F81BD">
                    <a:lumMod val="75000"/>
                  </a:srgbClr>
                </a:solidFill>
              </a:rPr>
              <a:t>Источник: </a:t>
            </a:r>
            <a:r>
              <a:rPr lang="en-US" sz="1000" dirty="0" smtClean="0">
                <a:solidFill>
                  <a:srgbClr val="4F81BD">
                    <a:lumMod val="75000"/>
                  </a:srgbClr>
                </a:solidFill>
              </a:rPr>
              <a:t>RNC Pharma</a:t>
            </a:r>
            <a:endParaRPr lang="ru-RU" sz="1000" dirty="0">
              <a:solidFill>
                <a:srgbClr val="4F81BD">
                  <a:lumMod val="75000"/>
                </a:srgbClr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43624515"/>
              </p:ext>
            </p:extLst>
          </p:nvPr>
        </p:nvGraphicFramePr>
        <p:xfrm>
          <a:off x="426332" y="908720"/>
          <a:ext cx="4541713" cy="5523361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48379"/>
                <a:gridCol w="2401145"/>
                <a:gridCol w="1692189"/>
              </a:tblGrid>
              <a:tr h="5760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#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4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Аптечная сеть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4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Доля рынка, </a:t>
                      </a:r>
                      <a:r>
                        <a:rPr lang="ru-RU" sz="16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1-3 </a:t>
                      </a:r>
                      <a:r>
                        <a:rPr lang="ru-RU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кв. </a:t>
                      </a:r>
                      <a:r>
                        <a:rPr lang="ru-RU" sz="16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2014 </a:t>
                      </a:r>
                      <a:r>
                        <a:rPr lang="ru-RU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44"/>
                    </a:solidFill>
                  </a:tcPr>
                </a:tc>
              </a:tr>
              <a:tr h="2893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000068"/>
                        </a:solidFill>
                        <a:effectLst/>
                        <a:latin typeface="Calibri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algn="l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Ригла</a:t>
                      </a:r>
                      <a:endParaRPr lang="ru-RU" sz="1600" b="1" i="0" u="none" strike="noStrike" kern="1200" dirty="0">
                        <a:solidFill>
                          <a:srgbClr val="000068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3,1%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3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ru-RU" sz="1600" b="1" i="0" u="none" strike="noStrike" dirty="0">
                        <a:solidFill>
                          <a:srgbClr val="000068"/>
                        </a:solidFill>
                        <a:effectLst/>
                        <a:latin typeface="Calibri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000" algn="l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A.V.E. Group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3,0%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93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ru-RU" sz="1600" b="1" i="0" u="none" strike="noStrike" dirty="0">
                        <a:solidFill>
                          <a:srgbClr val="000068"/>
                        </a:solidFill>
                        <a:effectLst/>
                        <a:latin typeface="Calibri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algn="l" defTabSz="914400" rtl="0" eaLnBrk="1" fontAlgn="b" latinLnBrk="0" hangingPunct="1"/>
                      <a:r>
                        <a:rPr lang="ru-RU" sz="1600" b="1" i="0" u="none" strike="noStrike" kern="1200" dirty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А5 </a:t>
                      </a:r>
                      <a:r>
                        <a:rPr lang="en-US" sz="1600" b="1" i="0" u="none" strike="noStrike" kern="1200" dirty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Group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2,5%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31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u="none" strike="noStrike" kern="1200" dirty="0" smtClean="0">
                          <a:solidFill>
                            <a:srgbClr val="00006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600" b="1" u="none" strike="noStrike" kern="1200" dirty="0">
                        <a:solidFill>
                          <a:srgbClr val="000068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000" algn="l" defTabSz="914400" rtl="0" eaLnBrk="1" fontAlgn="b" latinLnBrk="0" hangingPunct="1"/>
                      <a:r>
                        <a:rPr lang="ru-RU" sz="1600" b="1" i="0" u="none" strike="noStrike" kern="1200" dirty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Доктор Столетов (включая Озерки</a:t>
                      </a:r>
                      <a:r>
                        <a:rPr lang="ru-RU" sz="1600" b="1" i="0" u="none" strike="noStrike" kern="1200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)</a:t>
                      </a:r>
                      <a:endParaRPr lang="ru-RU" sz="1600" b="1" i="0" u="none" strike="noStrike" kern="1200" dirty="0">
                        <a:solidFill>
                          <a:srgbClr val="000068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2,4%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93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ru-RU" sz="1600" b="1" i="0" u="none" strike="noStrike" dirty="0">
                        <a:solidFill>
                          <a:srgbClr val="000068"/>
                        </a:solidFill>
                        <a:effectLst/>
                        <a:latin typeface="Calibri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algn="l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Имплозия</a:t>
                      </a:r>
                      <a:endParaRPr lang="ru-RU" sz="1600" b="1" i="0" u="none" strike="noStrike" kern="1200" dirty="0">
                        <a:solidFill>
                          <a:srgbClr val="000068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2,0%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69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</a:rPr>
                        <a:t>6</a:t>
                      </a:r>
                      <a:endParaRPr lang="ru-RU" sz="1600" b="1" i="0" u="none" strike="noStrike" dirty="0">
                        <a:solidFill>
                          <a:srgbClr val="000068"/>
                        </a:solidFill>
                        <a:effectLst/>
                        <a:latin typeface="Calibri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000" algn="l" defTabSz="914400" rtl="0" eaLnBrk="1" fontAlgn="b" latinLnBrk="0" hangingPunct="1"/>
                      <a:r>
                        <a:rPr lang="ru-RU" sz="1600" b="1" i="0" u="none" strike="noStrike" kern="1200" dirty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Радуга (включая Первую </a:t>
                      </a:r>
                      <a:r>
                        <a:rPr lang="ru-RU" sz="1600" b="1" i="0" u="none" strike="noStrike" kern="1200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Помощь)</a:t>
                      </a:r>
                      <a:endParaRPr lang="ru-RU" sz="1600" b="1" i="0" u="none" strike="noStrike" kern="1200" dirty="0">
                        <a:solidFill>
                          <a:srgbClr val="000068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2,0%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93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</a:rPr>
                        <a:t>7</a:t>
                      </a:r>
                      <a:endParaRPr lang="ru-RU" sz="1600" b="1" i="0" u="none" strike="noStrike" dirty="0">
                        <a:solidFill>
                          <a:srgbClr val="000068"/>
                        </a:solidFill>
                        <a:effectLst/>
                        <a:latin typeface="Calibri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algn="l" defTabSz="914400" rtl="0" eaLnBrk="1" fontAlgn="b" latinLnBrk="0" hangingPunct="1"/>
                      <a:r>
                        <a:rPr lang="ru-RU" sz="1600" b="1" i="0" u="none" strike="noStrike" kern="1200" dirty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Планета Здоровья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3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</a:rPr>
                        <a:t>8</a:t>
                      </a:r>
                      <a:endParaRPr lang="ru-RU" sz="1600" b="1" i="0" u="none" strike="noStrike" dirty="0">
                        <a:solidFill>
                          <a:srgbClr val="000068"/>
                        </a:solidFill>
                        <a:effectLst/>
                        <a:latin typeface="Calibri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000" algn="l" defTabSz="914400" rtl="0" eaLnBrk="1" fontAlgn="b" latinLnBrk="0" hangingPunct="1"/>
                      <a:r>
                        <a:rPr lang="ru-RU" sz="1600" b="1" i="0" u="none" strike="noStrike" kern="1200" dirty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Фармаимпекс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93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</a:rPr>
                        <a:t>9</a:t>
                      </a:r>
                      <a:endParaRPr lang="ru-RU" sz="1600" b="1" i="0" u="none" strike="noStrike" dirty="0">
                        <a:solidFill>
                          <a:srgbClr val="000068"/>
                        </a:solidFill>
                        <a:effectLst/>
                        <a:latin typeface="Calibri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algn="l" defTabSz="914400" rtl="0" eaLnBrk="1" fontAlgn="b" latinLnBrk="0" hangingPunct="1"/>
                      <a:r>
                        <a:rPr lang="ru-RU" sz="1600" b="1" i="0" u="none" strike="noStrike" kern="1200" dirty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АСНА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5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</a:rPr>
                        <a:t>10</a:t>
                      </a:r>
                      <a:endParaRPr lang="ru-RU" sz="1600" b="1" i="0" u="none" strike="noStrike" dirty="0">
                        <a:solidFill>
                          <a:srgbClr val="000068"/>
                        </a:solidFill>
                        <a:effectLst/>
                        <a:latin typeface="Calibri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000" algn="l" defTabSz="914400" rtl="0" eaLnBrk="1" fontAlgn="b" latinLnBrk="0" hangingPunct="1"/>
                      <a:r>
                        <a:rPr lang="ru-RU" sz="1600" b="1" i="0" u="none" strike="noStrike" kern="1200" dirty="0" err="1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Фармленд</a:t>
                      </a:r>
                      <a:endParaRPr lang="ru-RU" sz="1600" b="1" i="0" u="none" strike="noStrike" kern="1200" dirty="0">
                        <a:solidFill>
                          <a:srgbClr val="000068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93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</a:rPr>
                        <a:t>11</a:t>
                      </a:r>
                      <a:endParaRPr lang="ru-RU" sz="1600" b="1" i="0" u="none" strike="noStrike" dirty="0">
                        <a:solidFill>
                          <a:srgbClr val="000068"/>
                        </a:solidFill>
                        <a:effectLst/>
                        <a:latin typeface="Calibri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algn="l" defTabSz="914400" rtl="0" eaLnBrk="1" fontAlgn="b" latinLnBrk="0" hangingPunct="1"/>
                      <a:r>
                        <a:rPr lang="ru-RU" sz="1600" b="1" i="0" u="none" strike="noStrike" kern="1200" dirty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Самсон-</a:t>
                      </a:r>
                      <a:r>
                        <a:rPr lang="ru-RU" sz="1600" b="1" i="0" u="none" strike="noStrike" kern="1200" dirty="0" err="1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Фарма</a:t>
                      </a:r>
                      <a:endParaRPr lang="ru-RU" sz="1600" b="1" i="0" u="none" strike="noStrike" kern="1200" dirty="0">
                        <a:solidFill>
                          <a:srgbClr val="000068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12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</a:rPr>
                        <a:t>12</a:t>
                      </a:r>
                      <a:endParaRPr lang="ru-RU" sz="1600" b="1" i="0" u="none" strike="noStrike" dirty="0">
                        <a:solidFill>
                          <a:srgbClr val="000068"/>
                        </a:solidFill>
                        <a:effectLst/>
                        <a:latin typeface="Calibri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000" algn="l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Вита</a:t>
                      </a:r>
                      <a:endParaRPr lang="ru-RU" sz="1600" b="1" i="0" u="none" strike="noStrike" kern="1200" dirty="0">
                        <a:solidFill>
                          <a:srgbClr val="000068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04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</a:rPr>
                        <a:t>13</a:t>
                      </a:r>
                      <a:endParaRPr lang="ru-RU" sz="1600" b="1" i="0" u="none" strike="noStrike" dirty="0">
                        <a:solidFill>
                          <a:srgbClr val="000068"/>
                        </a:solidFill>
                        <a:effectLst/>
                        <a:latin typeface="Calibri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algn="l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Аптека-Таймер</a:t>
                      </a:r>
                      <a:endParaRPr lang="ru-RU" sz="1600" b="1" i="0" u="none" strike="noStrike" kern="1200" dirty="0">
                        <a:solidFill>
                          <a:srgbClr val="000068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</a:rPr>
                        <a:t>14</a:t>
                      </a:r>
                      <a:endParaRPr lang="ru-RU" sz="1600" b="1" i="0" u="none" strike="noStrike" dirty="0">
                        <a:solidFill>
                          <a:srgbClr val="000068"/>
                        </a:solidFill>
                        <a:effectLst/>
                        <a:latin typeface="Calibri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000" algn="l" defTabSz="914400" rtl="0" eaLnBrk="1" fontAlgn="b" latinLnBrk="0" hangingPunct="1"/>
                      <a:r>
                        <a:rPr lang="ru-RU" sz="1600" b="1" i="0" u="none" strike="noStrike" kern="1200" dirty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Мелодия </a:t>
                      </a:r>
                      <a:r>
                        <a:rPr lang="ru-RU" sz="1600" b="1" i="0" u="none" strike="noStrike" kern="1200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здоровья</a:t>
                      </a:r>
                      <a:endParaRPr lang="ru-RU" sz="1600" b="1" i="0" u="none" strike="noStrike" kern="1200" dirty="0">
                        <a:solidFill>
                          <a:srgbClr val="000068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93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8"/>
                          </a:solidFill>
                          <a:effectLst/>
                          <a:latin typeface="Calibri"/>
                        </a:rPr>
                        <a:t>15</a:t>
                      </a:r>
                      <a:endParaRPr lang="ru-RU" sz="1600" b="1" i="0" u="none" strike="noStrike" dirty="0">
                        <a:solidFill>
                          <a:srgbClr val="000068"/>
                        </a:solidFill>
                        <a:effectLst/>
                        <a:latin typeface="Calibri"/>
                      </a:endParaRPr>
                    </a:p>
                  </a:txBody>
                  <a:tcPr marL="8727" marR="8727" marT="872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algn="l" defTabSz="914400" rtl="0" eaLnBrk="1" fontAlgn="b" latinLnBrk="0" hangingPunct="1"/>
                      <a:r>
                        <a:rPr lang="ru-RU" sz="1600" b="1" i="0" u="none" strike="noStrike" kern="1200" dirty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Ладушка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>
                          <a:solidFill>
                            <a:srgbClr val="000068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Овал 5"/>
          <p:cNvSpPr/>
          <p:nvPr/>
        </p:nvSpPr>
        <p:spPr>
          <a:xfrm>
            <a:off x="2983015" y="1484784"/>
            <a:ext cx="292841" cy="288032"/>
          </a:xfrm>
          <a:prstGeom prst="ellipse">
            <a:avLst/>
          </a:prstGeom>
          <a:solidFill>
            <a:srgbClr val="FB5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Д</a:t>
            </a:r>
            <a:endParaRPr lang="ru-RU" sz="1400" b="1" dirty="0"/>
          </a:p>
        </p:txBody>
      </p:sp>
      <p:sp>
        <p:nvSpPr>
          <p:cNvPr id="15" name="Овал 14"/>
          <p:cNvSpPr/>
          <p:nvPr/>
        </p:nvSpPr>
        <p:spPr>
          <a:xfrm>
            <a:off x="2987824" y="2492896"/>
            <a:ext cx="292841" cy="288032"/>
          </a:xfrm>
          <a:prstGeom prst="ellipse">
            <a:avLst/>
          </a:prstGeom>
          <a:solidFill>
            <a:srgbClr val="FB5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Д</a:t>
            </a:r>
            <a:endParaRPr lang="ru-RU" sz="1400" b="1" dirty="0"/>
          </a:p>
        </p:txBody>
      </p:sp>
      <p:sp>
        <p:nvSpPr>
          <p:cNvPr id="16" name="Овал 15"/>
          <p:cNvSpPr/>
          <p:nvPr/>
        </p:nvSpPr>
        <p:spPr>
          <a:xfrm>
            <a:off x="2987824" y="2852936"/>
            <a:ext cx="292841" cy="288032"/>
          </a:xfrm>
          <a:prstGeom prst="ellipse">
            <a:avLst/>
          </a:prstGeom>
          <a:solidFill>
            <a:srgbClr val="FB5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Д</a:t>
            </a:r>
            <a:endParaRPr lang="ru-RU" sz="1400" b="1" dirty="0"/>
          </a:p>
        </p:txBody>
      </p:sp>
      <p:sp>
        <p:nvSpPr>
          <p:cNvPr id="17" name="Овал 16"/>
          <p:cNvSpPr/>
          <p:nvPr/>
        </p:nvSpPr>
        <p:spPr>
          <a:xfrm>
            <a:off x="2983015" y="3284984"/>
            <a:ext cx="292841" cy="288032"/>
          </a:xfrm>
          <a:prstGeom prst="ellipse">
            <a:avLst/>
          </a:prstGeom>
          <a:solidFill>
            <a:srgbClr val="FB5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Д</a:t>
            </a:r>
            <a:endParaRPr lang="ru-RU" sz="1400" b="1" dirty="0"/>
          </a:p>
        </p:txBody>
      </p:sp>
      <p:sp>
        <p:nvSpPr>
          <p:cNvPr id="18" name="Овал 17"/>
          <p:cNvSpPr/>
          <p:nvPr/>
        </p:nvSpPr>
        <p:spPr>
          <a:xfrm>
            <a:off x="2987824" y="5474100"/>
            <a:ext cx="292841" cy="288032"/>
          </a:xfrm>
          <a:prstGeom prst="ellipse">
            <a:avLst/>
          </a:prstGeom>
          <a:solidFill>
            <a:srgbClr val="FB5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Д</a:t>
            </a:r>
            <a:endParaRPr lang="ru-RU" sz="1400" b="1" dirty="0"/>
          </a:p>
        </p:txBody>
      </p:sp>
      <p:sp>
        <p:nvSpPr>
          <p:cNvPr id="19" name="Овал 18"/>
          <p:cNvSpPr/>
          <p:nvPr/>
        </p:nvSpPr>
        <p:spPr>
          <a:xfrm>
            <a:off x="2987824" y="5805264"/>
            <a:ext cx="292841" cy="288032"/>
          </a:xfrm>
          <a:prstGeom prst="ellipse">
            <a:avLst/>
          </a:prstGeom>
          <a:solidFill>
            <a:srgbClr val="FB5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Д</a:t>
            </a:r>
            <a:endParaRPr lang="ru-RU" sz="1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436096" y="2348880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66"/>
                </a:solidFill>
              </a:rPr>
              <a:t>Доля сетей (из топ-15) в составе фармдистрибьюторов, %</a:t>
            </a:r>
            <a:endParaRPr lang="ru-RU" sz="1600" b="1" dirty="0">
              <a:solidFill>
                <a:srgbClr val="000066"/>
              </a:solidFill>
            </a:endParaRPr>
          </a:p>
        </p:txBody>
      </p:sp>
      <p:sp>
        <p:nvSpPr>
          <p:cNvPr id="10" name="Правая фигурная скобка 9"/>
          <p:cNvSpPr/>
          <p:nvPr/>
        </p:nvSpPr>
        <p:spPr>
          <a:xfrm>
            <a:off x="5076056" y="1484784"/>
            <a:ext cx="216024" cy="496855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5364088" y="908720"/>
            <a:ext cx="3600400" cy="129614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Драйвером развития аптечных сетей выступают сделки </a:t>
            </a:r>
            <a:r>
              <a:rPr lang="en-US" sz="2000" dirty="0" smtClean="0">
                <a:solidFill>
                  <a:schemeClr val="bg1"/>
                </a:solidFill>
              </a:rPr>
              <a:t>M&amp;A</a:t>
            </a:r>
            <a:r>
              <a:rPr lang="ru-RU" sz="2000" dirty="0" smtClean="0">
                <a:solidFill>
                  <a:schemeClr val="bg1"/>
                </a:solidFill>
              </a:rPr>
              <a:t> и органический рост</a:t>
            </a:r>
            <a:endParaRPr lang="ru-RU" sz="2800" dirty="0" smtClean="0">
              <a:solidFill>
                <a:schemeClr val="bg1"/>
              </a:solidFill>
            </a:endParaRPr>
          </a:p>
        </p:txBody>
      </p:sp>
      <p:graphicFrame>
        <p:nvGraphicFramePr>
          <p:cNvPr id="25" name="Диаграмма 24"/>
          <p:cNvGraphicFramePr/>
          <p:nvPr>
            <p:extLst>
              <p:ext uri="{D42A27DB-BD31-4B8C-83A1-F6EECF244321}">
                <p14:modId xmlns="" xmlns:p14="http://schemas.microsoft.com/office/powerpoint/2010/main" val="3073661332"/>
              </p:ext>
            </p:extLst>
          </p:nvPr>
        </p:nvGraphicFramePr>
        <p:xfrm>
          <a:off x="5220072" y="2794000"/>
          <a:ext cx="392392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Овал 19"/>
          <p:cNvSpPr/>
          <p:nvPr/>
        </p:nvSpPr>
        <p:spPr>
          <a:xfrm>
            <a:off x="2987824" y="6165304"/>
            <a:ext cx="292841" cy="288032"/>
          </a:xfrm>
          <a:prstGeom prst="ellipse">
            <a:avLst/>
          </a:prstGeom>
          <a:solidFill>
            <a:srgbClr val="FB5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Д</a:t>
            </a:r>
            <a:endParaRPr lang="ru-RU" sz="1400" b="1" dirty="0"/>
          </a:p>
        </p:txBody>
      </p:sp>
    </p:spTree>
    <p:extLst>
      <p:ext uri="{BB962C8B-B14F-4D97-AF65-F5344CB8AC3E}">
        <p14:creationId xmlns="" xmlns:p14="http://schemas.microsoft.com/office/powerpoint/2010/main" val="166915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91680" y="118373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Топ-10 аптечных сетей по доле на розничном коммерческом рынке ЛС города Москвы, по итогам 1-2 кв. 2014 г.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79512" y="1484784"/>
            <a:ext cx="8774561" cy="466769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Tx/>
              <a:buNone/>
            </a:pPr>
            <a:endParaRPr lang="ru-RU" sz="22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1519" y="1124744"/>
          <a:ext cx="8568953" cy="5070636"/>
        </p:xfrm>
        <a:graphic>
          <a:graphicData uri="http://schemas.openxmlformats.org/drawingml/2006/table">
            <a:tbl>
              <a:tblPr/>
              <a:tblGrid>
                <a:gridCol w="288033"/>
                <a:gridCol w="3168352"/>
                <a:gridCol w="1296144"/>
                <a:gridCol w="1152128"/>
                <a:gridCol w="1080120"/>
                <a:gridCol w="1584176"/>
              </a:tblGrid>
              <a:tr h="12054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№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Аптечная сеть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 Число </a:t>
                      </a:r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аптек, по итогам </a:t>
                      </a:r>
                      <a:r>
                        <a:rPr lang="ru-RU" sz="14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1-2 </a:t>
                      </a:r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кв. </a:t>
                      </a:r>
                      <a:r>
                        <a:rPr lang="ru-RU" sz="14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2014 </a:t>
                      </a:r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г, ед.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Доля </a:t>
                      </a:r>
                      <a:r>
                        <a:rPr lang="ru-RU" sz="14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по </a:t>
                      </a:r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итогам </a:t>
                      </a:r>
                      <a:r>
                        <a:rPr lang="ru-RU" sz="14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1-2 </a:t>
                      </a:r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кв. </a:t>
                      </a:r>
                      <a:r>
                        <a:rPr lang="ru-RU" sz="14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2014 </a:t>
                      </a:r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г.,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Доля </a:t>
                      </a:r>
                      <a:r>
                        <a:rPr lang="ru-RU" sz="14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по </a:t>
                      </a:r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итогам </a:t>
                      </a:r>
                      <a:r>
                        <a:rPr lang="ru-RU" sz="14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1-2 </a:t>
                      </a:r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кв. </a:t>
                      </a:r>
                      <a:r>
                        <a:rPr lang="ru-RU" sz="14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2013 </a:t>
                      </a:r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г.,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FFFFFF"/>
                          </a:solidFill>
                          <a:latin typeface="+mn-lt"/>
                        </a:rPr>
                        <a:t>Прирост валового</a:t>
                      </a:r>
                      <a:r>
                        <a:rPr lang="ru-RU" sz="1400" b="1" i="0" u="none" strike="noStrike" baseline="0" dirty="0" smtClean="0">
                          <a:solidFill>
                            <a:srgbClr val="FFFFFF"/>
                          </a:solidFill>
                          <a:latin typeface="+mn-lt"/>
                        </a:rPr>
                        <a:t> объёма продаж, относительно 1-2 кв. 2013 </a:t>
                      </a:r>
                      <a:r>
                        <a:rPr lang="ru-RU" sz="1400" b="1" i="0" u="none" strike="noStrike" dirty="0" smtClean="0">
                          <a:solidFill>
                            <a:srgbClr val="FFFFFF"/>
                          </a:solidFill>
                          <a:latin typeface="+mn-lt"/>
                        </a:rPr>
                        <a:t>г., %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</a:tr>
              <a:tr h="3787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algn="l" defTabSz="914400" rtl="0" eaLnBrk="1" fontAlgn="b" latinLnBrk="0" hangingPunct="1"/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A.V.E. </a:t>
                      </a:r>
                      <a:r>
                        <a:rPr lang="ru-RU" sz="1400" b="1" i="0" u="none" strike="noStrike" kern="1200" dirty="0" smtClean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Group (включая Аптеки 36,6)</a:t>
                      </a:r>
                      <a:endParaRPr lang="ru-RU" sz="1400" b="1" i="0" u="none" strike="noStrike" kern="1200" dirty="0">
                        <a:solidFill>
                          <a:srgbClr val="00206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373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179,0%</a:t>
                      </a:r>
                      <a:endParaRPr lang="ru-RU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6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algn="l" defTabSz="914400" rtl="0" eaLnBrk="1" fontAlgn="b" latinLnBrk="0" hangingPunct="1"/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Самсон-Фарма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19,6%</a:t>
                      </a:r>
                      <a:endParaRPr lang="ru-RU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6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algn="l" defTabSz="914400" rtl="0" eaLnBrk="1" fontAlgn="b" latinLnBrk="0" hangingPunct="1"/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А5 </a:t>
                      </a:r>
                      <a:r>
                        <a:rPr lang="en-US" sz="14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Group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341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18,6%</a:t>
                      </a:r>
                      <a:endParaRPr lang="ru-RU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6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algn="l" defTabSz="914400" rtl="0" eaLnBrk="1" fontAlgn="b" latinLnBrk="0" hangingPunct="1"/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АСНА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164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14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28,1%</a:t>
                      </a:r>
                      <a:endParaRPr lang="ru-RU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6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algn="l" defTabSz="914400" rtl="0" eaLnBrk="1" fontAlgn="b" latinLnBrk="0" hangingPunct="1"/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Ригла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172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13,0%</a:t>
                      </a:r>
                      <a:endParaRPr lang="ru-RU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6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algn="l" defTabSz="914400" rtl="0" eaLnBrk="1" fontAlgn="b" latinLnBrk="0" hangingPunct="1"/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Старый Лекарь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14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27,5%</a:t>
                      </a:r>
                      <a:endParaRPr lang="ru-RU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6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algn="l" defTabSz="914400" rtl="0" eaLnBrk="1" fontAlgn="b" latinLnBrk="0" hangingPunct="1"/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Доктор </a:t>
                      </a:r>
                      <a:r>
                        <a:rPr lang="ru-RU" sz="1400" b="1" i="0" u="none" strike="noStrike" kern="1200" dirty="0" smtClean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Столетов (включая Озерки)</a:t>
                      </a:r>
                      <a:endParaRPr lang="ru-RU" sz="1400" b="1" i="0" u="none" strike="noStrike" kern="1200" dirty="0">
                        <a:solidFill>
                          <a:srgbClr val="00206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2,1%</a:t>
                      </a:r>
                      <a:endParaRPr lang="ru-RU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6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algn="l" defTabSz="914400" rtl="0" eaLnBrk="1" fontAlgn="b" latinLnBrk="0" hangingPunct="1"/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Сердечко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8,0%</a:t>
                      </a:r>
                      <a:endParaRPr lang="ru-RU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6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algn="l" defTabSz="914400" rtl="0" eaLnBrk="1" fontAlgn="b" latinLnBrk="0" hangingPunct="1"/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Аптека Диалог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14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6,9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6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algn="l" defTabSz="914400" rtl="0" eaLnBrk="1" fontAlgn="b" latinLnBrk="0" hangingPunct="1"/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Нео-Фарм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56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55,5%</a:t>
                      </a:r>
                      <a:endParaRPr lang="ru-RU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64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         </a:t>
                      </a:r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Итого 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топ-10</a:t>
                      </a:r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: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1397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41,2%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34,8%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z="1000" smtClean="0">
                <a:solidFill>
                  <a:srgbClr val="4F81BD">
                    <a:lumMod val="75000"/>
                  </a:srgbClr>
                </a:solidFill>
              </a:rPr>
              <a:t>Источник: </a:t>
            </a:r>
            <a:r>
              <a:rPr lang="en-US" sz="1000" smtClean="0">
                <a:solidFill>
                  <a:srgbClr val="4F81BD">
                    <a:lumMod val="75000"/>
                  </a:srgbClr>
                </a:solidFill>
              </a:rPr>
              <a:t>RNC Pharma</a:t>
            </a:r>
            <a:endParaRPr lang="ru-RU" sz="1000" dirty="0">
              <a:solidFill>
                <a:srgbClr val="4F81BD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280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91680" y="118373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Топ-10 аптечных сетей по доле на розничном коммерческом рынке ЛС Московской области, по итогам 1-2 кв. 2014 г.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79512" y="1484784"/>
            <a:ext cx="8774561" cy="466769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Tx/>
              <a:buNone/>
            </a:pPr>
            <a:endParaRPr lang="ru-RU" sz="22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1519" y="1124744"/>
          <a:ext cx="8568953" cy="5029166"/>
        </p:xfrm>
        <a:graphic>
          <a:graphicData uri="http://schemas.openxmlformats.org/drawingml/2006/table">
            <a:tbl>
              <a:tblPr/>
              <a:tblGrid>
                <a:gridCol w="288033"/>
                <a:gridCol w="3024336"/>
                <a:gridCol w="1152128"/>
                <a:gridCol w="1152128"/>
                <a:gridCol w="1152128"/>
                <a:gridCol w="1800200"/>
              </a:tblGrid>
              <a:tr h="12054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№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Аптечная сеть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 Число </a:t>
                      </a:r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аптек, по итогам </a:t>
                      </a:r>
                      <a:r>
                        <a:rPr lang="ru-RU" sz="14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1-2 </a:t>
                      </a:r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кв. </a:t>
                      </a:r>
                      <a:r>
                        <a:rPr lang="ru-RU" sz="14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2014 </a:t>
                      </a:r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г, ед.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Доля </a:t>
                      </a:r>
                      <a:r>
                        <a:rPr lang="ru-RU" sz="14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по </a:t>
                      </a:r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итогам </a:t>
                      </a:r>
                      <a:r>
                        <a:rPr lang="ru-RU" sz="14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1-2 </a:t>
                      </a:r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кв. </a:t>
                      </a:r>
                      <a:r>
                        <a:rPr lang="ru-RU" sz="14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2014 </a:t>
                      </a:r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г.,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Доля </a:t>
                      </a:r>
                      <a:r>
                        <a:rPr lang="ru-RU" sz="14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по </a:t>
                      </a:r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итогам </a:t>
                      </a:r>
                      <a:r>
                        <a:rPr lang="ru-RU" sz="14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1-2 </a:t>
                      </a:r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кв. </a:t>
                      </a:r>
                      <a:r>
                        <a:rPr lang="ru-RU" sz="14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2013 </a:t>
                      </a:r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г.,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FFFFFF"/>
                          </a:solidFill>
                          <a:latin typeface="+mn-lt"/>
                        </a:rPr>
                        <a:t>Прирост валового</a:t>
                      </a:r>
                      <a:r>
                        <a:rPr lang="ru-RU" sz="1400" b="1" i="0" u="none" strike="noStrike" baseline="0" dirty="0" smtClean="0">
                          <a:solidFill>
                            <a:srgbClr val="FFFFFF"/>
                          </a:solidFill>
                          <a:latin typeface="+mn-lt"/>
                        </a:rPr>
                        <a:t> объёма продаж, относительно 1-2 кв. 2013 </a:t>
                      </a:r>
                      <a:r>
                        <a:rPr lang="ru-RU" sz="1400" b="1" i="0" u="none" strike="noStrike" dirty="0" smtClean="0">
                          <a:solidFill>
                            <a:srgbClr val="FFFFFF"/>
                          </a:solidFill>
                          <a:latin typeface="+mn-lt"/>
                        </a:rPr>
                        <a:t>г., %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</a:tr>
              <a:tr h="3486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0" algn="l" fontAlgn="b"/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А5 </a:t>
                      </a:r>
                      <a:r>
                        <a:rPr lang="en-US" sz="14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Group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18,7%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16,8%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24,4%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6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0" algn="l" fontAlgn="b"/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A.V.E. Group (включая Аптеки 36,6)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9,4%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188,1%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6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0" algn="l" fontAlgn="b"/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Ригла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5,5%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6,2%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-1,5%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6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0" algn="l" fontAlgn="b"/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АСНА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139,6%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6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0" algn="l" fontAlgn="b"/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Нео-Фарм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6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0" algn="l" fontAlgn="b"/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Старый Лекарь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-43,5%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6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0" algn="l" fontAlgn="b"/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Витрум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-19,6%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6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0" algn="l" fontAlgn="b"/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Аптека Диалог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-11,1%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6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0" algn="l" fontAlgn="b"/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Эконом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2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0" algn="l" fontAlgn="b"/>
                      <a:r>
                        <a:rPr lang="ru-RU" sz="1400" b="1" i="0" u="none" strike="noStrike" kern="1200" dirty="0" smtClean="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+mn-cs"/>
                        </a:rPr>
                        <a:t>ДомФарма</a:t>
                      </a:r>
                      <a:endParaRPr lang="ru-RU" sz="1400" b="1" i="0" u="none" strike="noStrike" kern="1200" dirty="0">
                        <a:solidFill>
                          <a:srgbClr val="00206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-0,1%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64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         Итого 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топ-10</a:t>
                      </a:r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: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1014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50,8%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43,2%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z="1000" smtClean="0">
                <a:solidFill>
                  <a:srgbClr val="4F81BD">
                    <a:lumMod val="75000"/>
                  </a:srgbClr>
                </a:solidFill>
              </a:rPr>
              <a:t>Источник: </a:t>
            </a:r>
            <a:r>
              <a:rPr lang="en-US" sz="1000" smtClean="0">
                <a:solidFill>
                  <a:srgbClr val="4F81BD">
                    <a:lumMod val="75000"/>
                  </a:srgbClr>
                </a:solidFill>
              </a:rPr>
              <a:t>RNC Pharma</a:t>
            </a:r>
            <a:endParaRPr lang="ru-RU" sz="1000" dirty="0">
              <a:solidFill>
                <a:srgbClr val="4F81BD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280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1951</Words>
  <Application>Microsoft Office PowerPoint</Application>
  <PresentationFormat>Экран (4:3)</PresentationFormat>
  <Paragraphs>487</Paragraphs>
  <Slides>12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2013-04-25T16:47:03Z</dcterms:created>
  <dcterms:modified xsi:type="dcterms:W3CDTF">2014-11-24T14:42:43Z</dcterms:modified>
</cp:coreProperties>
</file>